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23" r:id="rId4"/>
    <p:sldMasterId id="2147483967" r:id="rId5"/>
    <p:sldMasterId id="2147484065" r:id="rId6"/>
    <p:sldMasterId id="2147484100" r:id="rId7"/>
    <p:sldMasterId id="2147484002" r:id="rId8"/>
    <p:sldMasterId id="2147484030" r:id="rId9"/>
    <p:sldMasterId id="2147483840" r:id="rId10"/>
  </p:sldMasterIdLst>
  <p:notesMasterIdLst>
    <p:notesMasterId r:id="rId48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1147" r:id="rId38"/>
    <p:sldId id="1148" r:id="rId39"/>
    <p:sldId id="1096" r:id="rId40"/>
    <p:sldId id="1097" r:id="rId41"/>
    <p:sldId id="1098" r:id="rId42"/>
    <p:sldId id="1149" r:id="rId43"/>
    <p:sldId id="1150" r:id="rId44"/>
    <p:sldId id="1151" r:id="rId45"/>
    <p:sldId id="1152" r:id="rId46"/>
    <p:sldId id="1153" r:id="rId47"/>
  </p:sldIdLst>
  <p:sldSz cx="9144000" cy="5143500" type="screen16x9"/>
  <p:notesSz cx="6858000" cy="9144000"/>
  <p:defaultTextStyle>
    <a:defPPr rtl="0"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631"/>
    <a:srgbClr val="CA6E2F"/>
    <a:srgbClr val="DFDE92"/>
    <a:srgbClr val="F7F1EC"/>
    <a:srgbClr val="195335"/>
    <a:srgbClr val="56666F"/>
    <a:srgbClr val="B02027"/>
    <a:srgbClr val="81C063"/>
    <a:srgbClr val="F96868"/>
    <a:srgbClr val="F48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5D167-5C74-704C-8301-19493D290060}" v="1" dt="2025-04-17T08:13:30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/>
    <p:restoredTop sz="95502"/>
  </p:normalViewPr>
  <p:slideViewPr>
    <p:cSldViewPr snapToGrid="0" snapToObjects="1">
      <p:cViewPr varScale="1">
        <p:scale>
          <a:sx n="283" d="100"/>
          <a:sy n="283" d="100"/>
        </p:scale>
        <p:origin x="1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B9E0-F2B1-4E47-9713-051A01D49987}" type="datetimeFigureOut">
              <a:rPr lang="de-DE" smtClean="0"/>
              <a:t>17.04.25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9BC6-8B75-8E47-8EEA-0E34D40621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02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030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7159F-3C49-673D-6358-745300AE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49B874-A8BD-4F84-5746-5C415E131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E4F186-6BDF-1CEE-53F5-C4208D155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137537-B709-1B29-6076-4EA383A14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848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255F-8A64-4350-EF7D-AA7FDE981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9783258-F210-7D46-B0FD-806CEA2C7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6736FD-0506-D4A2-0B9F-E1131949C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DC5C62-309B-DCB8-5B2A-754F78CAD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18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DF79-87BD-21F5-D236-D4F699870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F50B74-9144-2830-47C9-6E400CC26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CC1312-6B0A-63A2-5CAE-DBFFF3B0C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D49A26-3BF4-1EA1-3A51-0D72E33B3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76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D3B59-98D4-AB35-5BF2-ABA2876D1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5029FB-C147-B110-1654-56BBB133F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178211-1400-A72E-76D4-FA0B92F17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4CB758-0C95-EFDD-2E24-532CA0652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918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3CEA3-D829-0757-733D-2325509C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5694C91-F560-2B2F-AF37-98BE2B154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47947C-0360-C6BA-4ACC-3D37BEDA3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ACD380-F03F-601D-B9EB-713A0A429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81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65C5-6277-290A-41E3-72BE2D75C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B365EF-7459-52D7-BA8B-67361616F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0224B0-5970-50A9-64D4-3AD124B4D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6B10B7-E5A5-7317-7B93-146293028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98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BD8D-C0FF-C9F0-6739-A13E1B73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A89FED3-0B00-2626-DAEE-01617EEE4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DEB4EA-EDC4-5CCA-4319-854D2F636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C0CF9C-FB27-09BF-E821-E1057CB99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062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03D48-2E29-5843-49D3-82265451E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E0DEF9-9E41-756F-A8E0-464A82251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88DE33-245E-CB3C-BEA6-099F539EA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F9CE25-1249-BD28-9181-0C4E77237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02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B953-E03E-9F58-970F-F6635EEB1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A2E4BEB-B378-6702-246B-46CA56A85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F80CC0-F611-EFF8-8760-FD8A5B2C7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B88A68-99FF-0C73-E0F7-6BF2095D6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14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5153C-10B8-EE70-A065-F6D0B5F5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4BDB8B-1C8C-C031-F954-5CD7A3AF0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EB42662-1D97-C9CE-5107-DAD7EB94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24888A-7E4C-1C8E-C52D-60CAB3C9F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085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6031-0D45-E697-E3C0-AA74B9BB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5198BD-F3D7-AD9D-E598-57C53AA8F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E7B198-C115-7FD4-2044-01BF497CE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90586-3690-F614-804A-2FEECECA1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868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D2CE-07BD-110F-FB15-416FAE363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46DA88-6079-15C6-F3F8-1B09D9471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87B09A1-72F8-6802-545D-80ACF0D1E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A4D5D-9C0D-A422-6ADA-805BE100D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794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40FA-6214-3AD6-D35C-0B12AE1CE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3B42391-DC78-CFAD-7DB5-F8883C9C1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1776FA-9202-054D-BDB1-2626EB915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6170C7-54A7-FFEA-8DD6-D4E7EF7D5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00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CC330-7F64-66DA-A241-E597EC82E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EA3841-62DF-4CFE-A25A-71BF0B719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1E7623-C197-2B38-F969-D752702C8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C635A8-6537-9450-EDD0-3D9C033A5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391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C9CBE-91BA-A217-E60B-929A82F9F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F22B587-CABE-BC9F-AEE3-1AB4863E3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A090C9-45FB-D9E8-D484-68C4F5D0F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668D3A-F78E-3E71-DCC1-3DE63DC41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04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795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272451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390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581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752978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7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9904290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587789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755489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1965"/>
            <a:ext cx="9144000" cy="15062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168733"/>
            <a:ext cx="9144000" cy="29745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3533" y="2942898"/>
            <a:ext cx="3833812" cy="14194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793946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rgbClr val="35363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35363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97938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85439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674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237544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637277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85961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0317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rgbClr val="35363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5681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rgbClr val="35363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3514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5729403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4975624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391885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63558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195335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195335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3996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56434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974508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538493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9029210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4082332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969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9548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085908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9354662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6860722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40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1C063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1C063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954318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382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9062312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7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4043898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1747182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039781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5666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172695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6128077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96322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34512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5017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993803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276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7242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4029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41877225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7392725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878712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25443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F1EC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F1EC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247704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825884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18247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457804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8241444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591414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0059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4256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2314098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6181067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3742108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543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7298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0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877055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9610153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7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893476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009814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rgbClr val="56666F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56666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96959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3771756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042628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97604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49723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2170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rgbClr val="56666F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7122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rgbClr val="56666F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460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992735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379498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56666F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56666F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56666F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56666F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56666F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5382069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56666F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56666F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56666F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56666F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56666F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56666F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56666F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56666F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56666F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56666F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457828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56666F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56666F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56666F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56666F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56666F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56666F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56666F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56666F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56666F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56666F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56666F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56666F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56666F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56666F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56666F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41919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B02027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B02027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170631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808259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9097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rgbClr val="56666F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9405013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40389074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640676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2089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2807517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56666F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743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5919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570364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56666F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2839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1199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566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56666F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385220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0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56666F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90932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56666F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56666F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66375764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53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68388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66560E-42D0-B7B4-D537-0A6A2BFDB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6" cy="3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619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o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5572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o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BB654B-82B5-0144-7417-F6E63362E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968479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8214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823047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60745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5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877694EB-45CD-4CCB-3DED-A77C49203F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120667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81241CA6-04A4-564F-4CC0-DA383C444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204117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49DF1CD8-DAD5-E581-07D5-EE2DE2FD2A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54246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7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8B80393-9D5A-85AF-61B6-B09B8CAE7B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537593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E26F198-91A9-4BC5-61F7-848E1E549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3589747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59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EC5B549-9E60-F538-F848-2AD8F8DE7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408828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6802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0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D2C920A9-6B78-8604-A390-46A589E6E9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183389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1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1D856F0-C995-0C96-E8C4-A96C7A5205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323792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1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42E73AC-56C6-5E8F-A093-F55D720947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578863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005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FE9D2A6-3EAD-734F-F289-C20474E63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2591899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98A0846-C842-EDA8-959E-573901D4A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208119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BD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7A70622-B2AF-24E2-7C7D-B92D4F44CF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514646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DB1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528FB53-60F2-26AB-C587-79651B91F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7614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1965"/>
            <a:ext cx="9144000" cy="15062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168733"/>
            <a:ext cx="9144000" cy="29745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3533" y="2942898"/>
            <a:ext cx="3833812" cy="14194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77451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13897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197589"/>
          </a:xfrm>
        </p:spPr>
        <p:txBody>
          <a:bodyPr rtlCol="0"/>
          <a:lstStyle>
            <a:lvl1pPr marL="0" indent="0">
              <a:buNone/>
              <a:defRPr sz="16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31887"/>
            <a:ext cx="8504238" cy="3333636"/>
          </a:xfrm>
        </p:spPr>
        <p:txBody>
          <a:bodyPr/>
          <a:lstStyle>
            <a:lvl1pPr>
              <a:buFontTx/>
              <a:buNone/>
              <a:defRPr sz="18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57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208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Überschrift </a:t>
            </a:r>
            <a:br>
              <a:rPr lang="de-DE"/>
            </a:br>
            <a:r>
              <a:rPr lang="de-DE" err="1"/>
              <a:t>Gloss</a:t>
            </a:r>
            <a:r>
              <a:rPr lang="de-DE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627120" cy="4684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61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17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rgbClr val="35363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35363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2638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177463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2524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368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9823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87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rgbClr val="35363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60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rgbClr val="35363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03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6552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831150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59051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13886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0337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/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/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398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55193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35912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108194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670887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35363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49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930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35363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8396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42061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1801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01508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382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71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31294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145763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353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053021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02857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908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59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107508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0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375626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1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2367951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1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308027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005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364606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81612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BD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62032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DB1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116864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6445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050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0114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48640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1153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0215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167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5916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4517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0464365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741931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091189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961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8641674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195335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195335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60061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38601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873214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2532741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6403688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4331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0128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810689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122977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75063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image" Target="../media/image5.png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theme" Target="../theme/theme2.xml"/><Relationship Id="rId40" Type="http://schemas.microsoft.com/office/2007/relationships/hdphoto" Target="../media/hdphoto1.wdp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microsoft.com/office/2007/relationships/hdphoto" Target="../media/hdphoto2.wdp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theme" Target="../theme/theme3.xml"/><Relationship Id="rId8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microsoft.com/office/2007/relationships/hdphoto" Target="../media/hdphoto3.wdp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image" Target="../media/image8.png"/><Relationship Id="rId8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188.xml"/><Relationship Id="rId30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7" name="Grafik 6" descr="Ein Bild, das weiß, Design enthält.&#10;&#10;KI-generierte Inhalte können fehlerhaft sein.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6244">
            <a:off x="7900570" y="3503648"/>
            <a:ext cx="2028553" cy="1784915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32" r:id="rId9"/>
    <p:sldLayoutId id="2147483933" r:id="rId10"/>
    <p:sldLayoutId id="2147483958" r:id="rId11"/>
    <p:sldLayoutId id="2147483959" r:id="rId12"/>
    <p:sldLayoutId id="2147483966" r:id="rId13"/>
    <p:sldLayoutId id="2147483937" r:id="rId14"/>
    <p:sldLayoutId id="2147483960" r:id="rId15"/>
    <p:sldLayoutId id="2147483939" r:id="rId16"/>
    <p:sldLayoutId id="2147483940" r:id="rId17"/>
    <p:sldLayoutId id="2147483941" r:id="rId18"/>
    <p:sldLayoutId id="2147483964" r:id="rId19"/>
    <p:sldLayoutId id="2147483965" r:id="rId20"/>
    <p:sldLayoutId id="2147484061" r:id="rId21"/>
    <p:sldLayoutId id="2147484057" r:id="rId22"/>
    <p:sldLayoutId id="2147483961" r:id="rId23"/>
    <p:sldLayoutId id="2147483962" r:id="rId24"/>
    <p:sldLayoutId id="2147483952" r:id="rId25"/>
    <p:sldLayoutId id="2147483942" r:id="rId26"/>
    <p:sldLayoutId id="2147483943" r:id="rId27"/>
    <p:sldLayoutId id="2147483963" r:id="rId28"/>
    <p:sldLayoutId id="2147483944" r:id="rId29"/>
    <p:sldLayoutId id="2147483945" r:id="rId30"/>
    <p:sldLayoutId id="2147483946" r:id="rId31"/>
    <p:sldLayoutId id="2147483947" r:id="rId32"/>
    <p:sldLayoutId id="2147483948" r:id="rId33"/>
    <p:sldLayoutId id="2147483949" r:id="rId34"/>
    <p:sldLayoutId id="2147483950" r:id="rId35"/>
    <p:sldLayoutId id="2147483951" r:id="rId36"/>
    <p:sldLayoutId id="2147484129" r:id="rId37"/>
    <p:sldLayoutId id="2147484130" r:id="rId38"/>
    <p:sldLayoutId id="2147484131" r:id="rId39"/>
    <p:sldLayoutId id="2147484132" r:id="rId40"/>
    <p:sldLayoutId id="2147484133" r:id="rId4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6" cy="3705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4324"/>
                    </a14:imgEffect>
                    <a14:imgEffect>
                      <a14:saturation sat="124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8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  <p:sldLayoutId id="2147483985" r:id="rId18"/>
    <p:sldLayoutId id="2147483986" r:id="rId19"/>
    <p:sldLayoutId id="2147483987" r:id="rId20"/>
    <p:sldLayoutId id="2147484064" r:id="rId21"/>
    <p:sldLayoutId id="2147484058" r:id="rId22"/>
    <p:sldLayoutId id="2147483988" r:id="rId23"/>
    <p:sldLayoutId id="2147483989" r:id="rId24"/>
    <p:sldLayoutId id="2147483990" r:id="rId25"/>
    <p:sldLayoutId id="2147483991" r:id="rId26"/>
    <p:sldLayoutId id="2147483992" r:id="rId27"/>
    <p:sldLayoutId id="2147483993" r:id="rId28"/>
    <p:sldLayoutId id="2147483994" r:id="rId29"/>
    <p:sldLayoutId id="2147483995" r:id="rId30"/>
    <p:sldLayoutId id="2147483996" r:id="rId31"/>
    <p:sldLayoutId id="2147483997" r:id="rId32"/>
    <p:sldLayoutId id="2147483998" r:id="rId33"/>
    <p:sldLayoutId id="2147483999" r:id="rId34"/>
    <p:sldLayoutId id="2147484000" r:id="rId35"/>
    <p:sldLayoutId id="2147484001" r:id="rId3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35363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colorTemperature colorTemp="3336"/>
                    </a14:imgEffect>
                    <a14:imgEffect>
                      <a14:saturation sat="164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  <p:sldLayoutId id="2147484088" r:id="rId23"/>
    <p:sldLayoutId id="2147484089" r:id="rId24"/>
    <p:sldLayoutId id="2147484091" r:id="rId25"/>
    <p:sldLayoutId id="2147484092" r:id="rId26"/>
    <p:sldLayoutId id="2147484093" r:id="rId27"/>
    <p:sldLayoutId id="2147484099" r:id="rId28"/>
    <p:sldLayoutId id="2147484134" r:id="rId2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46" y="4484075"/>
            <a:ext cx="823165" cy="5487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3336"/>
                    </a14:imgEffect>
                    <a14:imgEffect>
                      <a14:saturation sat="164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4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  <p:sldLayoutId id="2147484116" r:id="rId16"/>
    <p:sldLayoutId id="2147484117" r:id="rId17"/>
    <p:sldLayoutId id="2147484118" r:id="rId18"/>
    <p:sldLayoutId id="2147484119" r:id="rId19"/>
    <p:sldLayoutId id="2147484120" r:id="rId20"/>
    <p:sldLayoutId id="2147484121" r:id="rId21"/>
    <p:sldLayoutId id="2147484122" r:id="rId22"/>
    <p:sldLayoutId id="2147484123" r:id="rId23"/>
    <p:sldLayoutId id="2147484124" r:id="rId24"/>
    <p:sldLayoutId id="2147484125" r:id="rId25"/>
    <p:sldLayoutId id="2147484126" r:id="rId26"/>
    <p:sldLayoutId id="2147484127" r:id="rId27"/>
    <p:sldLayoutId id="2147484128" r:id="rId2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35363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6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weiß, Design enthält.&#10;&#10;KI-generierte Inhalte können fehlerhaft sein.">
            <a:extLst>
              <a:ext uri="{FF2B5EF4-FFF2-40B4-BE49-F238E27FC236}">
                <a16:creationId xmlns:a16="http://schemas.microsoft.com/office/drawing/2014/main" id="{CEBB95C6-E3CA-D083-BDF0-E109C5D7F9E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6244">
            <a:off x="7900570" y="3503648"/>
            <a:ext cx="2028553" cy="1784915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6" y="4633103"/>
            <a:ext cx="1059217" cy="370539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0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62" r:id="rId21"/>
    <p:sldLayoutId id="2147484060" r:id="rId22"/>
    <p:sldLayoutId id="2147484023" r:id="rId23"/>
    <p:sldLayoutId id="2147484024" r:id="rId24"/>
    <p:sldLayoutId id="2147484029" r:id="rId25"/>
    <p:sldLayoutId id="2147484027" r:id="rId26"/>
    <p:sldLayoutId id="2147484028" r:id="rId2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hseck 8">
            <a:extLst>
              <a:ext uri="{FF2B5EF4-FFF2-40B4-BE49-F238E27FC236}">
                <a16:creationId xmlns:a16="http://schemas.microsoft.com/office/drawing/2014/main" id="{F1F55A22-5146-3542-96D9-4A633EFC45BF}"/>
              </a:ext>
            </a:extLst>
          </p:cNvPr>
          <p:cNvSpPr/>
          <p:nvPr userDrawn="1"/>
        </p:nvSpPr>
        <p:spPr>
          <a:xfrm rot="309316">
            <a:off x="7892179" y="3500390"/>
            <a:ext cx="2057772" cy="1786028"/>
          </a:xfrm>
          <a:prstGeom prst="hexagon">
            <a:avLst/>
          </a:prstGeom>
          <a:solidFill>
            <a:srgbClr val="B0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6" y="4633103"/>
            <a:ext cx="1059217" cy="370538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  <p:sldLayoutId id="2147484063" r:id="rId18"/>
    <p:sldLayoutId id="2147484059" r:id="rId19"/>
    <p:sldLayoutId id="2147484048" r:id="rId20"/>
    <p:sldLayoutId id="2147484049" r:id="rId21"/>
    <p:sldLayoutId id="2147484050" r:id="rId22"/>
    <p:sldLayoutId id="2147484051" r:id="rId23"/>
    <p:sldLayoutId id="2147484052" r:id="rId24"/>
    <p:sldLayoutId id="2147484053" r:id="rId25"/>
    <p:sldLayoutId id="2147484054" r:id="rId26"/>
    <p:sldLayoutId id="2147484056" r:id="rId2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56666F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56666F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56666F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56666F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56666F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56666F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9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4" r:id="rId2"/>
    <p:sldLayoutId id="2147483842" r:id="rId3"/>
    <p:sldLayoutId id="2147483843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microsoft.com/office/2007/relationships/hdphoto" Target="../media/hdphoto2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2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.png"/><Relationship Id="rId5" Type="http://schemas.microsoft.com/office/2007/relationships/hdphoto" Target="../media/hdphoto2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D5A3C-55CD-5329-CD31-22478AD72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93784"/>
            <a:ext cx="6858000" cy="863504"/>
          </a:xfrm>
        </p:spPr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5A794D-A102-A071-A583-3D5490B59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76978"/>
            <a:ext cx="6858000" cy="1241822"/>
          </a:xfrm>
        </p:spPr>
        <p:txBody>
          <a:bodyPr/>
          <a:lstStyle/>
          <a:p>
            <a:r>
              <a:rPr lang="de-DE" dirty="0"/>
              <a:t>AUS DEM SWD-EC-VERBAND</a:t>
            </a:r>
          </a:p>
        </p:txBody>
      </p:sp>
    </p:spTree>
    <p:extLst>
      <p:ext uri="{BB962C8B-B14F-4D97-AF65-F5344CB8AC3E}">
        <p14:creationId xmlns:p14="http://schemas.microsoft.com/office/powerpoint/2010/main" val="139490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E0EC-30EF-CDA9-0D15-616006F5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A3B45A93-BAAB-967F-5BD7-727344E50FF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46345DD8-903C-0F3C-8F64-5F96889063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1" y="2878872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0144C9-2619-3D25-E708-01546FCAF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59622"/>
            <a:ext cx="9144000" cy="63813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DELTA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594135-6EBD-A9B6-62B7-2130CF20F5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28. JUNI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16193-7A47-6DC5-5501-9A9C0C25E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7" y="2941108"/>
            <a:ext cx="4090381" cy="104277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Gott. Vielfältig. erleben. Dieser Abend soll dazu dienen, dass Du Zeit hast, dich für das Reden und Handeln Gottes zu öffnen – und das auf ganz unterschiedliche Art und Weise.</a:t>
            </a:r>
            <a:br>
              <a:rPr lang="de-DE" dirty="0"/>
            </a:br>
            <a:r>
              <a:rPr lang="de-DE" dirty="0"/>
              <a:t>Mit Special Guest Sarah-Marie Poetry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310B5D-768F-FBF8-6192-6091DE92A0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BFC08750-4BEC-70A0-BB58-FD70E752E1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6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3580-3430-F02F-5144-293E497A3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7214AC8-E0AF-6370-8F26-73C9D56E1FB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015760-CF56-83B3-6429-FF65CA1D58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59622"/>
            <a:ext cx="9144000" cy="63813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JUFA-SONNTAG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68FB19-9480-C9FB-DAA8-0D052C95D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29. JUNI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41C9BF-3FBD-C750-A7E4-A4CEB30CC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1861" y="2941108"/>
            <a:ext cx="4200846" cy="122585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Gemeinsam mit Dir feiern wir einen besonderen JUFA-Sonntag mit Gottesdienst, gutem Essen und Möglichkeit zur Begegnung. Patrick </a:t>
            </a:r>
            <a:r>
              <a:rPr lang="de-DE" dirty="0" err="1"/>
              <a:t>Veihelmann</a:t>
            </a:r>
            <a:r>
              <a:rPr lang="de-DE" dirty="0"/>
              <a:t> wird als Geschäftsführer Verwaltung verabschiedet und Judith </a:t>
            </a:r>
            <a:r>
              <a:rPr lang="de-DE" dirty="0" err="1"/>
              <a:t>Zeleny</a:t>
            </a:r>
            <a:r>
              <a:rPr lang="de-DE" dirty="0"/>
              <a:t> als Nachfolgerin begrüßt.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036D38-FD3E-B1D6-938A-3EA47924F7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8253266-911E-FE3C-5113-3D579CEB19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2" name="Grafik 1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D2B62388-2D3E-5F94-D16D-6C9B8166AB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205" y="3007196"/>
            <a:ext cx="1093680" cy="10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9CB6B-6153-C774-1B38-C95D37D9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6A67724-1307-E240-7AA0-198DE918800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1EE77B94-05F1-217A-5ABB-A1B1B8C6F5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205" y="3007196"/>
            <a:ext cx="1093680" cy="109368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2931CB-F197-C2BC-9EA4-BFB13D2B8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57155"/>
            <a:ext cx="9144000" cy="1327419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JUFA-</a:t>
            </a:r>
          </a:p>
          <a:p>
            <a:pPr>
              <a:lnSpc>
                <a:spcPts val="5600"/>
              </a:lnSpc>
            </a:pPr>
            <a:r>
              <a:rPr lang="de-DE" dirty="0"/>
              <a:t>MÖGLICHMACHER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DA0E8F-42CF-C55F-DD45-F5DD8FC9B7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25. – 29. JUNI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64A751-FD03-88DA-6670-B716C51B89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1861" y="2941108"/>
            <a:ext cx="4200846" cy="122585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Deine Hilfe für ein nices Wochenende! </a:t>
            </a:r>
            <a:br>
              <a:rPr lang="de-DE" dirty="0"/>
            </a:br>
            <a:r>
              <a:rPr lang="de-DE" dirty="0"/>
              <a:t>Ob </a:t>
            </a:r>
            <a:r>
              <a:rPr lang="de-DE" dirty="0" err="1"/>
              <a:t>KlempnerIn</a:t>
            </a:r>
            <a:r>
              <a:rPr lang="de-DE" dirty="0"/>
              <a:t> oder </a:t>
            </a:r>
            <a:r>
              <a:rPr lang="de-DE" dirty="0" err="1"/>
              <a:t>RentnerIn</a:t>
            </a:r>
            <a:r>
              <a:rPr lang="de-DE" dirty="0"/>
              <a:t>, </a:t>
            </a:r>
            <a:r>
              <a:rPr lang="de-DE" dirty="0" err="1"/>
              <a:t>SchülerIn</a:t>
            </a:r>
            <a:r>
              <a:rPr lang="de-DE" dirty="0"/>
              <a:t>, </a:t>
            </a:r>
            <a:r>
              <a:rPr lang="de-DE" dirty="0" err="1"/>
              <a:t>StudentIn</a:t>
            </a:r>
            <a:r>
              <a:rPr lang="de-DE" dirty="0"/>
              <a:t> oder ganze Familie – wir können deine Hände gut gebrauchen, damit auch dieses Jahr unsere </a:t>
            </a:r>
            <a:r>
              <a:rPr lang="de-DE" dirty="0" err="1"/>
              <a:t>Teennight</a:t>
            </a:r>
            <a:r>
              <a:rPr lang="de-DE" dirty="0"/>
              <a:t>, DELTA und JUFA-Sonntag bestens vorbereitet wird.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545214-BCCA-8638-FF14-3BACE0F2C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A8A9A8C9-8C4C-6940-C4ED-C116E33F3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4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65AF8-9EE1-108F-EEEF-C6F7A652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427D935-E0D1-8780-F9CB-034AC4C6275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71042F-3674-11F6-F2B7-8C395A683A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SWD-EC-SPIKEBALL-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MEISTERSCHAFT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4A572-91F2-F5C5-5F38-683A47C01E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28. JUNI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02B454-54DB-AEB1-3DE5-B1481428DD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020" y="3183853"/>
            <a:ext cx="3654660" cy="122585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Bereit für Sonne, Action und jede Menge Spaß? Dann schnappt euch eure Teampartner/in und macht mit bei der </a:t>
            </a:r>
            <a:br>
              <a:rPr lang="de-DE" dirty="0"/>
            </a:br>
            <a:r>
              <a:rPr lang="de-DE" dirty="0"/>
              <a:t>1. SWD-EC-Spikeball-Meisterschaft im Rahmen des JUFA-Wochenendes!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F1DCAB-157F-2B03-2DC6-6721DC550E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E3C2931-B736-21BC-FC87-0EC81CCA14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2" name="Grafik 1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5F3BB60D-5908-D1ED-CDB2-523307A409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364" y="3146875"/>
            <a:ext cx="1093681" cy="10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8661E-7C39-54D5-58D4-23B854BA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C108172-D91E-EAF6-2987-995F10BF22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BC30D8-1B15-3C10-B3EC-74DD644F4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766244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KONFICAMP-MÖGLICHMACHER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24E0F4-D85D-F475-AB3A-0B0197C4B2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CD71EDEA-B541-FEFA-E40B-ED04C54B1F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A8FAAF3-F5D1-875A-F7B1-DA0A12142D4C}"/>
              </a:ext>
            </a:extLst>
          </p:cNvPr>
          <p:cNvSpPr txBox="1"/>
          <p:nvPr/>
        </p:nvSpPr>
        <p:spPr>
          <a:xfrm>
            <a:off x="3135498" y="3702340"/>
            <a:ext cx="4770649" cy="715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Montserrat" pitchFamily="2" charset="77"/>
              </a:rPr>
              <a:t>Weitere Einsatzmöglichkeiten </a:t>
            </a:r>
            <a:br>
              <a:rPr lang="de-DE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dirty="0">
                <a:solidFill>
                  <a:schemeClr val="bg1"/>
                </a:solidFill>
                <a:latin typeface="Montserrat" pitchFamily="2" charset="77"/>
              </a:rPr>
              <a:t>und Anmeldung gibt es unter </a:t>
            </a:r>
            <a:br>
              <a:rPr lang="de-DE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dirty="0">
                <a:solidFill>
                  <a:schemeClr val="bg1"/>
                </a:solidFill>
                <a:latin typeface="Montserrat" pitchFamily="2" charset="77"/>
              </a:rPr>
              <a:t> / </a:t>
            </a:r>
            <a:r>
              <a:rPr lang="de-DE" dirty="0" err="1">
                <a:solidFill>
                  <a:schemeClr val="bg1"/>
                </a:solidFill>
                <a:latin typeface="Montserrat" pitchFamily="2" charset="77"/>
              </a:rPr>
              <a:t>konficamp-moeglichmacher</a:t>
            </a:r>
            <a:endParaRPr lang="de-DE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4014A576-0703-9FAC-D48D-53A09465CC6C}"/>
              </a:ext>
            </a:extLst>
          </p:cNvPr>
          <p:cNvSpPr txBox="1">
            <a:spLocks/>
          </p:cNvSpPr>
          <p:nvPr/>
        </p:nvSpPr>
        <p:spPr>
          <a:xfrm>
            <a:off x="3885047" y="2824484"/>
            <a:ext cx="3045578" cy="466651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ct val="1000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350" b="1" dirty="0" err="1">
                <a:solidFill>
                  <a:schemeClr val="bg1"/>
                </a:solidFill>
                <a:latin typeface="Montserrat" pitchFamily="2" charset="77"/>
              </a:rPr>
              <a:t>KonfiCamp</a:t>
            </a:r>
            <a: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  <a:t> 1	 </a:t>
            </a:r>
            <a:r>
              <a:rPr lang="de-DE" sz="1350" b="1" dirty="0" err="1">
                <a:solidFill>
                  <a:schemeClr val="bg1"/>
                </a:solidFill>
                <a:latin typeface="Montserrat" pitchFamily="2" charset="77"/>
              </a:rPr>
              <a:t>KonfiCamp</a:t>
            </a:r>
            <a: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  <a:t> 2</a:t>
            </a:r>
            <a:b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350" dirty="0">
                <a:solidFill>
                  <a:schemeClr val="bg1"/>
                </a:solidFill>
                <a:latin typeface="Montserrat" pitchFamily="2" charset="77"/>
              </a:rPr>
              <a:t>10. – 13.07.2025	 17. – 20.07.2025</a:t>
            </a:r>
            <a:endParaRPr lang="de-DE" sz="13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C7BA0247-FA01-B58D-5F95-627B6ADA4F88}"/>
              </a:ext>
            </a:extLst>
          </p:cNvPr>
          <p:cNvSpPr txBox="1">
            <a:spLocks/>
          </p:cNvSpPr>
          <p:nvPr/>
        </p:nvSpPr>
        <p:spPr>
          <a:xfrm>
            <a:off x="7409405" y="2230958"/>
            <a:ext cx="961135" cy="951420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440000" algn="l"/>
              </a:tabLst>
            </a:pPr>
            <a: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  <a:t>Aufbau</a:t>
            </a:r>
            <a:b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350" dirty="0">
                <a:solidFill>
                  <a:schemeClr val="bg1"/>
                </a:solidFill>
                <a:latin typeface="Montserrat" pitchFamily="2" charset="77"/>
              </a:rPr>
              <a:t>08.07.2025</a:t>
            </a:r>
          </a:p>
          <a:p>
            <a:pPr marL="0" indent="0" defTabSz="649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440000" algn="l"/>
              </a:tabLst>
            </a:pPr>
            <a: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  <a:t>Abbau</a:t>
            </a:r>
            <a:b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350" dirty="0">
                <a:solidFill>
                  <a:schemeClr val="bg1"/>
                </a:solidFill>
                <a:latin typeface="Montserrat" pitchFamily="2" charset="77"/>
              </a:rPr>
              <a:t>20.07.2025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02923F6-4BED-7A6D-105D-6B948E377E45}"/>
              </a:ext>
            </a:extLst>
          </p:cNvPr>
          <p:cNvSpPr txBox="1">
            <a:spLocks/>
          </p:cNvSpPr>
          <p:nvPr/>
        </p:nvSpPr>
        <p:spPr>
          <a:xfrm>
            <a:off x="3885047" y="2230958"/>
            <a:ext cx="3718133" cy="414127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ct val="1000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350" b="1" dirty="0" err="1">
                <a:solidFill>
                  <a:schemeClr val="bg1"/>
                </a:solidFill>
                <a:latin typeface="Montserrat" pitchFamily="2" charset="77"/>
              </a:rPr>
              <a:t>KonfiCamp</a:t>
            </a:r>
            <a: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  <a:t>-Mitarbeiter-Opening</a:t>
            </a:r>
            <a:br>
              <a:rPr lang="de-DE" sz="135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350" dirty="0">
                <a:solidFill>
                  <a:schemeClr val="bg1"/>
                </a:solidFill>
                <a:latin typeface="Montserrat" pitchFamily="2" charset="77"/>
              </a:rPr>
              <a:t>16.05.2025 (abends, Ort noch offen)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F301D342-BA38-6ACB-8CDC-E8DF09B00B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785" y="2265143"/>
            <a:ext cx="2659135" cy="95142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Service-Team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Auf- und Abbau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Gebet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mit den Konfis im Zelt</a:t>
            </a:r>
          </a:p>
        </p:txBody>
      </p:sp>
      <p:pic>
        <p:nvPicPr>
          <p:cNvPr id="16" name="Grafik 15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7B395A3A-8DF0-399C-55D9-713642DEFC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733" y="3514760"/>
            <a:ext cx="1035359" cy="103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1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30E59-E83E-CC23-E5D3-433668BA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33D729B-E553-4E77-6ABD-0284E0D98D0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Rechteck, Grafiken enthält.&#10;&#10;KI-generierte Inhalte können fehlerhaft sein.">
            <a:extLst>
              <a:ext uri="{FF2B5EF4-FFF2-40B4-BE49-F238E27FC236}">
                <a16:creationId xmlns:a16="http://schemas.microsoft.com/office/drawing/2014/main" id="{6171E728-3AE2-FF23-5A00-04588F743E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205" y="3007196"/>
            <a:ext cx="1093680" cy="109368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59104D-7AE0-2E58-563E-BA249ED031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59622"/>
            <a:ext cx="9144000" cy="63813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PROCAMP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BFF7D8-2045-DD77-1E33-B27F322E0D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21. – 29. AUGUST / SULZ AM ECK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E92A38-C16D-7F07-0859-FC2E91A965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1861" y="3137673"/>
            <a:ext cx="3898877" cy="77901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9 Tage pures Camp für DICH! Ein Sommer, der dich verändern wird mit krasser Action, Gemeinschaft in den Zeltgruppen und tiefgreifendem Input.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F3D88B6-FCDE-17ED-E06B-6A396FA124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C0957C3F-2BFB-7120-55E1-8D4B6F2F95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3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4FCF6-FE65-A659-EEB9-A0B0C59A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B8C935B-9318-D758-BF93-E91D7BD54DD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A584D97B-ECA0-F1F8-DF1D-24BC4CABFC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363" y="3146874"/>
            <a:ext cx="1093681" cy="109368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D998C6-2DB4-9274-1F2E-36D3A5D58C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THEOLOGIE-GRUNDLAGEN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EFABA7-0F30-D84E-B121-6341213293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26. – 28.09.2025 + 23. – 25.01.2026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35A7AB-62DB-B56C-4A55-4B97037A0D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020" y="3183853"/>
            <a:ext cx="3654660" cy="122585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Bei unserem neuen Seminar geben wir Leitenden und Mitarbeitenden aus unserer Jugendarbeit die Möglichkeit, ihr theologisches und biblisches Verständnis zu erweitern.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CF7636-BBC4-09F3-1783-FF3697FD06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C182A722-A288-C1C7-2D10-B4F00BFBC8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67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1389-F04A-A987-250A-8FEA6CC9F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5A071D1-B796-45D3-A495-F19787C76CF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2" name="Grafik 1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27166BAF-0CB6-C107-5311-D7A3319ADA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765" y="314687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F80909-745F-68F0-42F8-0C7F1BD79F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ONE2ONE-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MENTORING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3302D4-8595-D0BF-C9D4-375BCAE499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DU BIST MENTORIN ODER MENTOR?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E3F642-F593-4BDC-CE92-EB0FED9EF6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57851" y="3183853"/>
            <a:ext cx="4202642" cy="109367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Wir unterstützen dich gerne. Melde dich zu unserem monatlichen Mentoring-Newsletter an unter </a:t>
            </a:r>
            <a:r>
              <a:rPr lang="de-DE" dirty="0" err="1"/>
              <a:t>www.ec-mentoring.de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Für weitere Unterstützung und bei Fragen melde dich gerne unter </a:t>
            </a:r>
            <a:r>
              <a:rPr lang="de-DE" dirty="0" err="1"/>
              <a:t>mentoring@swdec.de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BA006C-4347-0B12-8D73-E143E281B0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0F8B8930-6D4C-E2EC-DBDE-7A891385C7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6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578D-6090-840B-F3AE-54EE4B74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15FC73DC-DB81-A4D5-E4F9-D82F667B51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6A09DE46-493B-0F32-561B-C48E2142D1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996" y="314687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4B3509-C407-57D3-A07B-589D38E94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GOOD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GAMING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FAD24A-9E3B-1619-9EA0-EF622F904E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BOCK AUF ZOCKEN?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6113EB-C90C-77A5-6ECC-C33E697D2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083" y="3357834"/>
            <a:ext cx="3574597" cy="61395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Jeden Sonntag um 19:00 Uhr treffen wir uns über Discord. Quatschen, beten gemeinsam und zocken im Anschluss.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DD05EF-89DD-E323-EE8A-0BE328E0BB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1AAC7C3F-48FB-79F4-6707-19A0273230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9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41B4-CE7A-4131-41D4-5414F1C9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9B861CB-0F18-708E-0A04-2FD4A3BF32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7D4DE4C5-7EC9-8C06-47E3-A40B1FDFA8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996" y="314687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D1271E-AFE1-DAF1-58CB-719233F0FE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MITGLIED-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SCHAFT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788486-8E0C-06D5-A685-58154A5CC3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BESSER ZUSAMMEN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B7AB91-17B3-46AF-EEF5-0AC73FC13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083" y="3490223"/>
            <a:ext cx="3574597" cy="61395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Mehr erfahren unter </a:t>
            </a:r>
            <a:r>
              <a:rPr lang="de-DE" dirty="0" err="1">
                <a:latin typeface="Montserrat" pitchFamily="2" charset="77"/>
              </a:rPr>
              <a:t>www.SWDEC.de</a:t>
            </a:r>
            <a:r>
              <a:rPr lang="de-DE" dirty="0">
                <a:latin typeface="Montserrat" pitchFamily="2" charset="77"/>
              </a:rPr>
              <a:t>/</a:t>
            </a:r>
            <a:r>
              <a:rPr lang="de-DE" dirty="0" err="1">
                <a:latin typeface="Montserrat" pitchFamily="2" charset="77"/>
              </a:rPr>
              <a:t>mitgliedschaft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EDE154-70E6-C495-2F4A-FDBB6F0475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CD3A8925-4D43-0895-CB09-666BD2A54F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4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D769C7D0-61D2-4576-44CA-C4071BF1B6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E559DE-4BB0-2B91-3004-619F4C3841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76770"/>
            <a:ext cx="9144000" cy="1506286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SEMESTER-ANFANGSFREIZEIT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DDDB53-8D26-BCB7-BC12-5D2F53155B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52730"/>
            <a:ext cx="9144000" cy="297457"/>
          </a:xfrm>
        </p:spPr>
        <p:txBody>
          <a:bodyPr/>
          <a:lstStyle/>
          <a:p>
            <a:r>
              <a:rPr lang="de-DE" dirty="0"/>
              <a:t>25. – 27. APRIL / MÜHLACKER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83D10A-FD7F-D3C9-CEE4-00B971383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8842" y="3189535"/>
            <a:ext cx="4876799" cy="1093680"/>
          </a:xfrm>
        </p:spPr>
        <p:txBody>
          <a:bodyPr/>
          <a:lstStyle/>
          <a:p>
            <a:pPr marL="0" indent="0">
              <a:lnSpc>
                <a:spcPts val="1600"/>
              </a:lnSpc>
              <a:buNone/>
            </a:pPr>
            <a:r>
              <a:rPr lang="de-DE" dirty="0"/>
              <a:t>Dich erwarten Bibelarbeiten, kreative Impulse und jede Menge Zeit für Austausch und Begegnung.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de-DE" dirty="0"/>
              <a:t>Egal, ob du neu dabei bist oder schon lange Teil deiner Gruppe – komm mit und starte dein Semester mit einem Jesus-vollen Wochenende! </a:t>
            </a:r>
          </a:p>
        </p:txBody>
      </p:sp>
      <p:pic>
        <p:nvPicPr>
          <p:cNvPr id="8" name="Grafik 7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2F64051A-7EBE-E075-FDE0-08AE060E95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498" y="3189535"/>
            <a:ext cx="1093679" cy="10936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41ADB04-466E-D094-4AE8-A04DAFCF5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5E3E179-F9F3-3555-8941-6BBA3101E0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0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A6355-AFB2-ACAE-8409-1EA12AD6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Entschieden für Christus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EB6FD-6096-BC19-112A-A60ED12CC93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als dein Lifestyle</a:t>
            </a:r>
          </a:p>
          <a:p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FDE7C2E-657C-A5BA-BCD4-3579E1E2E97E}"/>
              </a:ext>
            </a:extLst>
          </p:cNvPr>
          <p:cNvSpPr txBox="1">
            <a:spLocks/>
          </p:cNvSpPr>
          <p:nvPr/>
        </p:nvSpPr>
        <p:spPr>
          <a:xfrm>
            <a:off x="2067517" y="1858730"/>
            <a:ext cx="1221949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9888A5"/>
                </a:solidFill>
                <a:latin typeface="Montserrat" pitchFamily="2" charset="77"/>
              </a:rPr>
              <a:t>Die Jüngsten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7FC232B3-D3B3-7AD4-551D-E548510B3CC2}"/>
              </a:ext>
            </a:extLst>
          </p:cNvPr>
          <p:cNvSpPr/>
          <p:nvPr/>
        </p:nvSpPr>
        <p:spPr>
          <a:xfrm>
            <a:off x="338139" y="1730910"/>
            <a:ext cx="1578925" cy="427512"/>
          </a:xfrm>
          <a:prstGeom prst="roundRect">
            <a:avLst/>
          </a:prstGeom>
          <a:solidFill>
            <a:srgbClr val="98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EC-kids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F7ABFBA-FBC1-12FB-FEF4-B86918CC4154}"/>
              </a:ext>
            </a:extLst>
          </p:cNvPr>
          <p:cNvSpPr txBox="1">
            <a:spLocks/>
          </p:cNvSpPr>
          <p:nvPr/>
        </p:nvSpPr>
        <p:spPr>
          <a:xfrm>
            <a:off x="2067516" y="2524490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FCBC86"/>
                </a:solidFill>
                <a:latin typeface="Montserrat" pitchFamily="2" charset="77"/>
              </a:rPr>
              <a:t>Teenager und junge Erwachsene, die mit dem EC unterwegs sind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5F48EE04-C785-E343-2762-ABC66014D565}"/>
              </a:ext>
            </a:extLst>
          </p:cNvPr>
          <p:cNvSpPr/>
          <p:nvPr/>
        </p:nvSpPr>
        <p:spPr>
          <a:xfrm>
            <a:off x="338139" y="2396670"/>
            <a:ext cx="1578925" cy="427512"/>
          </a:xfrm>
          <a:prstGeom prst="roundRect">
            <a:avLst/>
          </a:prstGeom>
          <a:solidFill>
            <a:srgbClr val="FCB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go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EF5C3F-4DF3-5B0E-8FC4-4AE1BEDF5253}"/>
              </a:ext>
            </a:extLst>
          </p:cNvPr>
          <p:cNvSpPr txBox="1">
            <a:spLocks/>
          </p:cNvSpPr>
          <p:nvPr/>
        </p:nvSpPr>
        <p:spPr>
          <a:xfrm>
            <a:off x="2067516" y="3190250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81C063"/>
                </a:solidFill>
                <a:latin typeface="Montserrat" pitchFamily="2" charset="77"/>
              </a:rPr>
              <a:t>Kerngruppe, die den EC trägt und inhaltlich gestaltet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C8F3E80F-6A29-57EE-8DBF-72B394E6532D}"/>
              </a:ext>
            </a:extLst>
          </p:cNvPr>
          <p:cNvSpPr/>
          <p:nvPr/>
        </p:nvSpPr>
        <p:spPr>
          <a:xfrm>
            <a:off x="338939" y="3062430"/>
            <a:ext cx="1578925" cy="427512"/>
          </a:xfrm>
          <a:prstGeom prst="roundRec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EC-Mitglied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4F22CF99-2AD3-A9D5-673A-CB71C839AFFE}"/>
              </a:ext>
            </a:extLst>
          </p:cNvPr>
          <p:cNvSpPr/>
          <p:nvPr/>
        </p:nvSpPr>
        <p:spPr>
          <a:xfrm>
            <a:off x="338940" y="3728190"/>
            <a:ext cx="1578926" cy="427512"/>
          </a:xfrm>
          <a:prstGeom prst="roundRect">
            <a:avLst/>
          </a:prstGeom>
          <a:solidFill>
            <a:srgbClr val="64B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Supporter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09142C-7CFC-D6E8-6215-6EADC1AF82E9}"/>
              </a:ext>
            </a:extLst>
          </p:cNvPr>
          <p:cNvSpPr txBox="1">
            <a:spLocks/>
          </p:cNvSpPr>
          <p:nvPr/>
        </p:nvSpPr>
        <p:spPr>
          <a:xfrm>
            <a:off x="2067516" y="3856010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64B2CE"/>
                </a:solidFill>
                <a:latin typeface="Montserrat" pitchFamily="2" charset="77"/>
              </a:rPr>
              <a:t>Unsere Mentoren, Beter und Spender</a:t>
            </a:r>
          </a:p>
        </p:txBody>
      </p:sp>
      <p:sp>
        <p:nvSpPr>
          <p:cNvPr id="13" name="Sechseck 12">
            <a:extLst>
              <a:ext uri="{FF2B5EF4-FFF2-40B4-BE49-F238E27FC236}">
                <a16:creationId xmlns:a16="http://schemas.microsoft.com/office/drawing/2014/main" id="{239BC114-65CA-A770-B0B7-78C9F91BECB4}"/>
              </a:ext>
            </a:extLst>
          </p:cNvPr>
          <p:cNvSpPr/>
          <p:nvPr/>
        </p:nvSpPr>
        <p:spPr>
          <a:xfrm rot="397894">
            <a:off x="6893603" y="-194748"/>
            <a:ext cx="2710733" cy="2336840"/>
          </a:xfrm>
          <a:prstGeom prst="hexagon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D9C846D-5E12-F0E5-797F-79FB025353C6}"/>
              </a:ext>
            </a:extLst>
          </p:cNvPr>
          <p:cNvSpPr txBox="1">
            <a:spLocks/>
          </p:cNvSpPr>
          <p:nvPr/>
        </p:nvSpPr>
        <p:spPr>
          <a:xfrm rot="382643">
            <a:off x="7047354" y="453811"/>
            <a:ext cx="2223178" cy="1475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2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6669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54291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960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7629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BESSER ZUSAMMEN</a:t>
            </a:r>
          </a:p>
          <a:p>
            <a:pPr algn="ctr"/>
            <a:r>
              <a:rPr lang="de-DE" sz="1500" dirty="0">
                <a:solidFill>
                  <a:schemeClr val="bg1"/>
                </a:solidFill>
                <a:latin typeface="Montserrat" pitchFamily="2" charset="77"/>
              </a:rPr>
              <a:t>UNSER ZUGEHÖRIGKEITS-</a:t>
            </a:r>
            <a:br>
              <a:rPr lang="de-DE" sz="15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500" dirty="0">
                <a:solidFill>
                  <a:schemeClr val="bg1"/>
                </a:solidFill>
                <a:latin typeface="Montserrat" pitchFamily="2" charset="77"/>
              </a:rPr>
              <a:t>MODELL</a:t>
            </a:r>
          </a:p>
        </p:txBody>
      </p:sp>
    </p:spTree>
    <p:extLst>
      <p:ext uri="{BB962C8B-B14F-4D97-AF65-F5344CB8AC3E}">
        <p14:creationId xmlns:p14="http://schemas.microsoft.com/office/powerpoint/2010/main" val="391262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Gras, Person, draußen, Baum enthält.&#10;&#10;KI-generierte Inhalte können fehlerhaft sein.">
            <a:extLst>
              <a:ext uri="{FF2B5EF4-FFF2-40B4-BE49-F238E27FC236}">
                <a16:creationId xmlns:a16="http://schemas.microsoft.com/office/drawing/2014/main" id="{D10C0E1A-4B87-44EF-0E3C-CB55EA1D19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0C1ACD7-DB0E-1CDB-37A3-7F59B10F4A5A}"/>
              </a:ext>
            </a:extLst>
          </p:cNvPr>
          <p:cNvSpPr txBox="1">
            <a:spLocks/>
          </p:cNvSpPr>
          <p:nvPr/>
        </p:nvSpPr>
        <p:spPr>
          <a:xfrm>
            <a:off x="0" y="3526490"/>
            <a:ext cx="9144000" cy="1134824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4400" b="1" dirty="0"/>
              <a:t>UNSER TEAM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4400" b="1" dirty="0"/>
              <a:t>2024 / 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6E6CA4-69E3-F320-CC97-2E79891D1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8" name="Grafik 7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F3D13483-D820-BE89-E986-2251855494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9684F9-8869-467B-7D69-58D5CBAC80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5033962" cy="504549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Bestellt jetzt als Jugendarbeit euer Wunsch-Shirt, Sweatshirt oder Hoodie mit eurem Jugendarbeits-Logo.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4D277F-5F99-0222-C46E-219EB0491E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BOCK AUF </a:t>
            </a:r>
          </a:p>
          <a:p>
            <a:r>
              <a:rPr lang="de-DE" dirty="0"/>
              <a:t>EC-CLOTHING?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0F2F5A-DD60-0FB6-C686-FF8DEEFF7046}"/>
              </a:ext>
            </a:extLst>
          </p:cNvPr>
          <p:cNvSpPr txBox="1"/>
          <p:nvPr/>
        </p:nvSpPr>
        <p:spPr>
          <a:xfrm>
            <a:off x="1684052" y="3358759"/>
            <a:ext cx="2555133" cy="642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Alle Infos unter 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www.material.swdec.de</a:t>
            </a:r>
            <a: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b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merchandise</a:t>
            </a:r>
            <a:endParaRPr lang="de-DE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9" name="Grafik 8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EB36CEF6-E99C-C051-4EC3-3D27E4A062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8" y="3174325"/>
            <a:ext cx="1011174" cy="101117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3CD4B06F-0D0A-49DF-7031-38AF985BC3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8E512FF-81FE-397E-5C44-DF2FC59012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7453" y="704479"/>
            <a:ext cx="4235938" cy="423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4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5ABE4-92EF-80CD-63B8-880D9CCA8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DAE776-DB33-00C3-5FEA-CFCB226349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3901047" cy="504549"/>
          </a:xfrm>
        </p:spPr>
        <p:txBody>
          <a:bodyPr/>
          <a:lstStyle/>
          <a:p>
            <a:r>
              <a:rPr lang="de-DE" dirty="0"/>
              <a:t>Gerne informieren wir dich, was uns aktuell im SWD-EC-Verband beschäftigt.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15A467-3600-F6D5-C099-1C1F60F369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495734" cy="1322887"/>
          </a:xfrm>
        </p:spPr>
        <p:txBody>
          <a:bodyPr/>
          <a:lstStyle/>
          <a:p>
            <a:r>
              <a:rPr lang="de-DE" dirty="0"/>
              <a:t>E-MAIL-NEWSLETTER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43C8BC-90A0-08B3-25AF-C24D1185EE4F}"/>
              </a:ext>
            </a:extLst>
          </p:cNvPr>
          <p:cNvSpPr txBox="1"/>
          <p:nvPr/>
        </p:nvSpPr>
        <p:spPr>
          <a:xfrm>
            <a:off x="1684052" y="3427637"/>
            <a:ext cx="2555133" cy="5045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Jetzt abonnieren unter </a:t>
            </a:r>
            <a:r>
              <a:rPr lang="de-DE" sz="1400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400" dirty="0" err="1">
                <a:solidFill>
                  <a:schemeClr val="bg1"/>
                </a:solidFill>
                <a:latin typeface="Montserrat" pitchFamily="2" charset="77"/>
              </a:rPr>
              <a:t>newsletter</a:t>
            </a:r>
            <a:endParaRPr lang="de-DE" sz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Grafik 2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6E3D9374-FE93-3E89-7F0F-91467F858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8" y="3174325"/>
            <a:ext cx="1011174" cy="1011174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B9665E40-77D5-CA36-84AD-05596EAA0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 descr="Ein Bild, das Text, Mann, Screenshot, Kleidung enthält.&#10;&#10;KI-generierte Inhalte können fehlerhaft sein.">
            <a:extLst>
              <a:ext uri="{FF2B5EF4-FFF2-40B4-BE49-F238E27FC236}">
                <a16:creationId xmlns:a16="http://schemas.microsoft.com/office/drawing/2014/main" id="{F9B8E153-9A22-260A-23EC-EDF8F31018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6103">
            <a:off x="5875071" y="446157"/>
            <a:ext cx="2684727" cy="51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5C116-E10E-8294-1C28-FEE73128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65ED2C-BE01-D9C6-AF3C-A7D9ECA20E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2489" y="2042959"/>
            <a:ext cx="2689676" cy="964252"/>
          </a:xfrm>
        </p:spPr>
        <p:txBody>
          <a:bodyPr/>
          <a:lstStyle/>
          <a:p>
            <a:r>
              <a:rPr lang="de-DE" dirty="0"/>
              <a:t>Wir sind über WhatsApp erreichbar und freuen uns über deine Nachricht!</a:t>
            </a:r>
          </a:p>
          <a:p>
            <a:r>
              <a:rPr lang="de-DE" dirty="0"/>
              <a:t>07158.939130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0B470E-82F2-68E4-8294-105B7B4D00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495734" cy="1322887"/>
          </a:xfrm>
        </p:spPr>
        <p:txBody>
          <a:bodyPr/>
          <a:lstStyle/>
          <a:p>
            <a:r>
              <a:rPr lang="de-DE" dirty="0"/>
              <a:t>LET‘S CHAT</a:t>
            </a:r>
          </a:p>
        </p:txBody>
      </p:sp>
      <p:pic>
        <p:nvPicPr>
          <p:cNvPr id="3" name="Grafik 2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46FBEA9E-6BAB-61B5-F45F-9E95F7295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8" y="2021478"/>
            <a:ext cx="1011174" cy="1011174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3B0A8A49-75D3-BB35-E617-36958CD9B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142311-358F-02DC-A752-9536CDE63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" r="572"/>
          <a:stretch/>
        </p:blipFill>
        <p:spPr>
          <a:xfrm rot="336103">
            <a:off x="5589695" y="387763"/>
            <a:ext cx="2948022" cy="56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5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Elektronik, Elektronisches Gerät, Gerät, Person enthält.&#10;&#10;KI-generierte Inhalte können fehlerhaft sein.">
            <a:extLst>
              <a:ext uri="{FF2B5EF4-FFF2-40B4-BE49-F238E27FC236}">
                <a16:creationId xmlns:a16="http://schemas.microsoft.com/office/drawing/2014/main" id="{78D1589B-4133-CE3C-7AA7-E1ED1EAAA4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33" r="-6509"/>
          <a:stretch/>
        </p:blipFill>
        <p:spPr>
          <a:xfrm>
            <a:off x="6031657" y="-809496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7119F-11BE-7267-FC31-E265F9C480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DEIN EC-WIKI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6C4C6C-22C6-63BF-5ABC-EB42DC594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3931081" cy="1945914"/>
          </a:xfrm>
        </p:spPr>
        <p:txBody>
          <a:bodyPr/>
          <a:lstStyle/>
          <a:p>
            <a:r>
              <a:rPr lang="de-DE" dirty="0"/>
              <a:t>Hier findest du Material, wichtige Infos und Vorlagen für deine Jugendarbeit. </a:t>
            </a:r>
            <a:br>
              <a:rPr lang="de-DE" dirty="0"/>
            </a:br>
            <a:r>
              <a:rPr lang="de-DE" dirty="0"/>
              <a:t>Die Zugangsdaten bekommst du unter </a:t>
            </a:r>
            <a:r>
              <a:rPr lang="de-DE" dirty="0" err="1"/>
              <a:t>info@swdec.de</a:t>
            </a:r>
            <a:r>
              <a:rPr lang="de-DE" dirty="0"/>
              <a:t> oder 07158.939130.</a:t>
            </a:r>
          </a:p>
          <a:p>
            <a:r>
              <a:rPr lang="de-DE" b="1" dirty="0" err="1"/>
              <a:t>www.SWDEC.de</a:t>
            </a:r>
            <a:r>
              <a:rPr lang="de-DE" b="1" dirty="0"/>
              <a:t>/</a:t>
            </a:r>
            <a:r>
              <a:rPr lang="de-DE" b="1" dirty="0" err="1"/>
              <a:t>erna</a:t>
            </a:r>
            <a:endParaRPr lang="de-DE" b="1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1C466A-4D5F-F5EE-A034-B5E0634867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ERNA</a:t>
            </a:r>
          </a:p>
        </p:txBody>
      </p:sp>
      <p:pic>
        <p:nvPicPr>
          <p:cNvPr id="12" name="Bildplatzhalter 11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A0B67077-CD44-09A3-CB2B-423F9A24EEC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188" t="-28188" r="-35776" b="-20210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480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D169-D6A0-EC6F-45B8-93580C0D3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409D4E5-EA1D-C696-F6A3-DF57704DF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7" y="458701"/>
            <a:ext cx="5693519" cy="790979"/>
          </a:xfrm>
        </p:spPr>
        <p:txBody>
          <a:bodyPr/>
          <a:lstStyle/>
          <a:p>
            <a:r>
              <a:rPr lang="de-DE" dirty="0"/>
              <a:t>KEEP UPDATET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E378BAB-4EED-F2C3-F949-2B2CAB9EC806}"/>
              </a:ext>
            </a:extLst>
          </p:cNvPr>
          <p:cNvSpPr txBox="1">
            <a:spLocks/>
          </p:cNvSpPr>
          <p:nvPr/>
        </p:nvSpPr>
        <p:spPr>
          <a:xfrm>
            <a:off x="3077476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INSTAGRAM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F9FAB4-7962-136B-DC29-A06F255077B8}"/>
              </a:ext>
            </a:extLst>
          </p:cNvPr>
          <p:cNvSpPr txBox="1">
            <a:spLocks/>
          </p:cNvSpPr>
          <p:nvPr/>
        </p:nvSpPr>
        <p:spPr>
          <a:xfrm>
            <a:off x="379421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WEBSITE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21F24EBA-5386-7AAC-AE18-DFD8FB5AE448}"/>
              </a:ext>
            </a:extLst>
          </p:cNvPr>
          <p:cNvSpPr txBox="1">
            <a:spLocks/>
          </p:cNvSpPr>
          <p:nvPr/>
        </p:nvSpPr>
        <p:spPr>
          <a:xfrm>
            <a:off x="5775536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YOUTUBE</a:t>
            </a:r>
          </a:p>
        </p:txBody>
      </p:sp>
      <p:pic>
        <p:nvPicPr>
          <p:cNvPr id="18" name="Grafik 17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AA5699EA-9E53-18CE-44B3-E267DCC784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21" name="Grafik 20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D6098E0B-5A9B-1E40-C1C1-0E5F7AB2F7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948" y="1834812"/>
            <a:ext cx="1473875" cy="1473875"/>
          </a:xfrm>
          <a:prstGeom prst="rect">
            <a:avLst/>
          </a:prstGeom>
        </p:spPr>
      </p:pic>
      <p:pic>
        <p:nvPicPr>
          <p:cNvPr id="23" name="Grafik 22" descr="Ein Bild, das Muster, Quadrat, Rechteck, Symmetrie enthält.&#10;&#10;KI-generierte Inhalte können fehlerhaft sein.">
            <a:extLst>
              <a:ext uri="{FF2B5EF4-FFF2-40B4-BE49-F238E27FC236}">
                <a16:creationId xmlns:a16="http://schemas.microsoft.com/office/drawing/2014/main" id="{047F73B2-8CB4-4B32-9D06-AD07C7DDFD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21" y="1834811"/>
            <a:ext cx="1473875" cy="1473875"/>
          </a:xfrm>
          <a:prstGeom prst="rect">
            <a:avLst/>
          </a:prstGeom>
        </p:spPr>
      </p:pic>
      <p:pic>
        <p:nvPicPr>
          <p:cNvPr id="25" name="Grafik 24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76D3ED60-8AEB-96C4-FF72-87EB642C21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475" y="1834811"/>
            <a:ext cx="1473875" cy="14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1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817C-C0FF-5683-8FD5-9A9A6A199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778FF-BCFE-970D-DC9D-0563D39E6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06399"/>
            <a:ext cx="6858000" cy="863504"/>
          </a:xfrm>
        </p:spPr>
        <p:txBody>
          <a:bodyPr/>
          <a:lstStyle/>
          <a:p>
            <a:r>
              <a:rPr lang="de-DE" dirty="0"/>
              <a:t>Spenden</a:t>
            </a:r>
          </a:p>
        </p:txBody>
      </p:sp>
    </p:spTree>
    <p:extLst>
      <p:ext uri="{BB962C8B-B14F-4D97-AF65-F5344CB8AC3E}">
        <p14:creationId xmlns:p14="http://schemas.microsoft.com/office/powerpoint/2010/main" val="1980092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DF01-1364-BF0F-2CFD-4BD22BBF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erade Verbindung 57">
            <a:extLst>
              <a:ext uri="{FF2B5EF4-FFF2-40B4-BE49-F238E27FC236}">
                <a16:creationId xmlns:a16="http://schemas.microsoft.com/office/drawing/2014/main" id="{1888752D-2D23-7C74-CE98-2B2DA4E02A0D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203025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65" name="Gerade Verbindung 57">
            <a:extLst>
              <a:ext uri="{FF2B5EF4-FFF2-40B4-BE49-F238E27FC236}">
                <a16:creationId xmlns:a16="http://schemas.microsoft.com/office/drawing/2014/main" id="{158FBDC2-A0A4-9BD8-6D7F-B62D735C039F}"/>
              </a:ext>
            </a:extLst>
          </p:cNvPr>
          <p:cNvCxnSpPr>
            <a:cxnSpLocks/>
          </p:cNvCxnSpPr>
          <p:nvPr/>
        </p:nvCxnSpPr>
        <p:spPr bwMode="auto">
          <a:xfrm>
            <a:off x="1377942" y="776906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63" name="Gerade Verbindung 57">
            <a:extLst>
              <a:ext uri="{FF2B5EF4-FFF2-40B4-BE49-F238E27FC236}">
                <a16:creationId xmlns:a16="http://schemas.microsoft.com/office/drawing/2014/main" id="{5B8C7307-0119-41F2-F2D7-1672661B6E2A}"/>
              </a:ext>
            </a:extLst>
          </p:cNvPr>
          <p:cNvCxnSpPr>
            <a:cxnSpLocks/>
          </p:cNvCxnSpPr>
          <p:nvPr/>
        </p:nvCxnSpPr>
        <p:spPr bwMode="auto">
          <a:xfrm>
            <a:off x="1377942" y="995826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5" name="Gerade Verbindung 57">
            <a:extLst>
              <a:ext uri="{FF2B5EF4-FFF2-40B4-BE49-F238E27FC236}">
                <a16:creationId xmlns:a16="http://schemas.microsoft.com/office/drawing/2014/main" id="{CDEAAD3B-E4D5-26B1-6198-244812DBF16C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604835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7" name="Gerade Verbindung 57">
            <a:extLst>
              <a:ext uri="{FF2B5EF4-FFF2-40B4-BE49-F238E27FC236}">
                <a16:creationId xmlns:a16="http://schemas.microsoft.com/office/drawing/2014/main" id="{6616D5AB-2E08-7455-DEF7-3F4CA1D66003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403703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7" name="Gerade Verbindung 57">
            <a:extLst>
              <a:ext uri="{FF2B5EF4-FFF2-40B4-BE49-F238E27FC236}">
                <a16:creationId xmlns:a16="http://schemas.microsoft.com/office/drawing/2014/main" id="{2C5BB6F2-8B54-DD25-0B4D-F6262B1887E7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312772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8" name="Gerade Verbindung 57">
            <a:extLst>
              <a:ext uri="{FF2B5EF4-FFF2-40B4-BE49-F238E27FC236}">
                <a16:creationId xmlns:a16="http://schemas.microsoft.com/office/drawing/2014/main" id="{E458F92C-6D4A-98D7-D5FA-A29D320CAE1F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532384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0" name="Gerade Verbindung 57">
            <a:extLst>
              <a:ext uri="{FF2B5EF4-FFF2-40B4-BE49-F238E27FC236}">
                <a16:creationId xmlns:a16="http://schemas.microsoft.com/office/drawing/2014/main" id="{D0E9C798-080E-9F29-A078-5E1938D220AC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955884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9490AFB-B269-D94D-B8E3-246CA8C25570}"/>
              </a:ext>
            </a:extLst>
          </p:cNvPr>
          <p:cNvSpPr txBox="1"/>
          <p:nvPr/>
        </p:nvSpPr>
        <p:spPr>
          <a:xfrm>
            <a:off x="315912" y="387131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200.000 €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9794F2-C490-0212-4268-ED0D8EDDB945}"/>
              </a:ext>
            </a:extLst>
          </p:cNvPr>
          <p:cNvSpPr txBox="1"/>
          <p:nvPr/>
        </p:nvSpPr>
        <p:spPr>
          <a:xfrm>
            <a:off x="315912" y="365463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300.000 €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4DBAD9-5A7A-0760-8EB4-5CD68408A3D7}"/>
              </a:ext>
            </a:extLst>
          </p:cNvPr>
          <p:cNvSpPr txBox="1"/>
          <p:nvPr/>
        </p:nvSpPr>
        <p:spPr>
          <a:xfrm>
            <a:off x="315912" y="3449893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400.000 €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E28D01-7358-A6E6-FCB3-CC37F40D9F39}"/>
              </a:ext>
            </a:extLst>
          </p:cNvPr>
          <p:cNvSpPr txBox="1"/>
          <p:nvPr/>
        </p:nvSpPr>
        <p:spPr>
          <a:xfrm>
            <a:off x="315912" y="323321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500.000 €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69B3DB-10F4-4984-7273-28552765908F}"/>
              </a:ext>
            </a:extLst>
          </p:cNvPr>
          <p:cNvSpPr txBox="1"/>
          <p:nvPr/>
        </p:nvSpPr>
        <p:spPr>
          <a:xfrm>
            <a:off x="324000" y="3025973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600.000 €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4830DB-44BB-C5C1-88A5-7F115B526EFD}"/>
              </a:ext>
            </a:extLst>
          </p:cNvPr>
          <p:cNvSpPr txBox="1"/>
          <p:nvPr/>
        </p:nvSpPr>
        <p:spPr>
          <a:xfrm>
            <a:off x="315912" y="2819840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700.000 €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9473F4-7038-9C49-4351-5EFFBF6E407A}"/>
              </a:ext>
            </a:extLst>
          </p:cNvPr>
          <p:cNvSpPr txBox="1"/>
          <p:nvPr/>
        </p:nvSpPr>
        <p:spPr>
          <a:xfrm>
            <a:off x="315912" y="261723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800.000 €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D64208-D1C8-B51F-A111-CAD249D305A4}"/>
              </a:ext>
            </a:extLst>
          </p:cNvPr>
          <p:cNvSpPr txBox="1"/>
          <p:nvPr/>
        </p:nvSpPr>
        <p:spPr>
          <a:xfrm>
            <a:off x="315912" y="2398193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900.000 €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9D5942-1641-4A52-9D9D-6518F46B2E9E}"/>
              </a:ext>
            </a:extLst>
          </p:cNvPr>
          <p:cNvSpPr txBox="1"/>
          <p:nvPr/>
        </p:nvSpPr>
        <p:spPr>
          <a:xfrm>
            <a:off x="253220" y="2174973"/>
            <a:ext cx="871281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1.000.000 €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70FC7-5797-46F3-F211-EF84A40DAA5B}"/>
              </a:ext>
            </a:extLst>
          </p:cNvPr>
          <p:cNvSpPr txBox="1"/>
          <p:nvPr/>
        </p:nvSpPr>
        <p:spPr>
          <a:xfrm>
            <a:off x="315912" y="195019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1.100.000 €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5A13C5-1F2D-817D-F3B6-1CAC8FF591C7}"/>
              </a:ext>
            </a:extLst>
          </p:cNvPr>
          <p:cNvSpPr txBox="1"/>
          <p:nvPr/>
        </p:nvSpPr>
        <p:spPr>
          <a:xfrm>
            <a:off x="315914" y="173635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1.200.000 €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0701CC-4E49-2ABC-AD9D-BFCC902B481C}"/>
              </a:ext>
            </a:extLst>
          </p:cNvPr>
          <p:cNvSpPr txBox="1"/>
          <p:nvPr/>
        </p:nvSpPr>
        <p:spPr>
          <a:xfrm>
            <a:off x="334806" y="407855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100.000 €</a:t>
            </a:r>
          </a:p>
        </p:txBody>
      </p:sp>
      <p:cxnSp>
        <p:nvCxnSpPr>
          <p:cNvPr id="17" name="Gerade Verbindung 57">
            <a:extLst>
              <a:ext uri="{FF2B5EF4-FFF2-40B4-BE49-F238E27FC236}">
                <a16:creationId xmlns:a16="http://schemas.microsoft.com/office/drawing/2014/main" id="{E247D43E-AD97-45EA-4972-05F17C059837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817146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1" name="Gerade Verbindung 57">
            <a:extLst>
              <a:ext uri="{FF2B5EF4-FFF2-40B4-BE49-F238E27FC236}">
                <a16:creationId xmlns:a16="http://schemas.microsoft.com/office/drawing/2014/main" id="{45C39214-604A-BC0C-0D3F-093DAA6D174E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030984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2" name="Gerade Verbindung 57">
            <a:extLst>
              <a:ext uri="{FF2B5EF4-FFF2-40B4-BE49-F238E27FC236}">
                <a16:creationId xmlns:a16="http://schemas.microsoft.com/office/drawing/2014/main" id="{1DCC24C8-120E-3711-D88A-88D1CAB87BBD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257183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3" name="Gerade Verbindung 57">
            <a:extLst>
              <a:ext uri="{FF2B5EF4-FFF2-40B4-BE49-F238E27FC236}">
                <a16:creationId xmlns:a16="http://schemas.microsoft.com/office/drawing/2014/main" id="{28AEF752-1306-44C3-A71A-15F13A701146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477991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4" name="Gerade Verbindung 57">
            <a:extLst>
              <a:ext uri="{FF2B5EF4-FFF2-40B4-BE49-F238E27FC236}">
                <a16:creationId xmlns:a16="http://schemas.microsoft.com/office/drawing/2014/main" id="{6478ABCB-E515-9317-03E8-87597FFD116F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693360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5" name="Gerade Verbindung 57">
            <a:extLst>
              <a:ext uri="{FF2B5EF4-FFF2-40B4-BE49-F238E27FC236}">
                <a16:creationId xmlns:a16="http://schemas.microsoft.com/office/drawing/2014/main" id="{07DC5F04-0020-AB02-EE23-25E773F9928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899393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6" name="Gerade Verbindung 57">
            <a:extLst>
              <a:ext uri="{FF2B5EF4-FFF2-40B4-BE49-F238E27FC236}">
                <a16:creationId xmlns:a16="http://schemas.microsoft.com/office/drawing/2014/main" id="{6F4103D9-E7BE-DE3F-583F-F67B084F7A0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105718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9" name="Gerade Verbindung 57">
            <a:extLst>
              <a:ext uri="{FF2B5EF4-FFF2-40B4-BE49-F238E27FC236}">
                <a16:creationId xmlns:a16="http://schemas.microsoft.com/office/drawing/2014/main" id="{A41E9113-7CEB-70FF-C806-361EF55AA85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743170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1" name="Gerade Verbindung 57">
            <a:extLst>
              <a:ext uri="{FF2B5EF4-FFF2-40B4-BE49-F238E27FC236}">
                <a16:creationId xmlns:a16="http://schemas.microsoft.com/office/drawing/2014/main" id="{8FB65C9A-AC9F-597F-C644-0ABB75A1BBD2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173755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2" name="Gerade Verbindung 57">
            <a:extLst>
              <a:ext uri="{FF2B5EF4-FFF2-40B4-BE49-F238E27FC236}">
                <a16:creationId xmlns:a16="http://schemas.microsoft.com/office/drawing/2014/main" id="{4F006D79-5F63-C9AE-BEF2-9F1AA9D8022B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394550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99D30222-3374-B38E-9B13-C4AF2BE6B2B6}"/>
              </a:ext>
            </a:extLst>
          </p:cNvPr>
          <p:cNvSpPr/>
          <p:nvPr/>
        </p:nvSpPr>
        <p:spPr>
          <a:xfrm>
            <a:off x="2119511" y="462406"/>
            <a:ext cx="1980293" cy="3932134"/>
          </a:xfrm>
          <a:prstGeom prst="rect">
            <a:avLst/>
          </a:prstGeom>
          <a:solidFill>
            <a:srgbClr val="B4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F4A402B-BF6B-D467-6944-5E5CEA892973}"/>
              </a:ext>
            </a:extLst>
          </p:cNvPr>
          <p:cNvSpPr/>
          <p:nvPr/>
        </p:nvSpPr>
        <p:spPr>
          <a:xfrm>
            <a:off x="4353244" y="3654637"/>
            <a:ext cx="2026193" cy="739904"/>
          </a:xfrm>
          <a:prstGeom prst="rec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68E31F8-8C29-93BF-CD55-5CBF5D707D74}"/>
              </a:ext>
            </a:extLst>
          </p:cNvPr>
          <p:cNvSpPr txBox="1"/>
          <p:nvPr/>
        </p:nvSpPr>
        <p:spPr>
          <a:xfrm>
            <a:off x="2119511" y="1888695"/>
            <a:ext cx="19802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Spendenbedarf 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1.850.000 €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7F0AA28-ADC1-622D-96A6-B444C0756CCF}"/>
              </a:ext>
            </a:extLst>
          </p:cNvPr>
          <p:cNvSpPr txBox="1"/>
          <p:nvPr/>
        </p:nvSpPr>
        <p:spPr>
          <a:xfrm>
            <a:off x="4353244" y="4599386"/>
            <a:ext cx="201874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80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Stand: 31. März 2025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2C4CD99-54DC-28FD-B4E3-6D73AE694272}"/>
              </a:ext>
            </a:extLst>
          </p:cNvPr>
          <p:cNvSpPr txBox="1"/>
          <p:nvPr/>
        </p:nvSpPr>
        <p:spPr>
          <a:xfrm>
            <a:off x="324000" y="131715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1.400.000 €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6A51252-C077-BB6D-5D43-A738C20D6C02}"/>
              </a:ext>
            </a:extLst>
          </p:cNvPr>
          <p:cNvSpPr txBox="1"/>
          <p:nvPr/>
        </p:nvSpPr>
        <p:spPr>
          <a:xfrm>
            <a:off x="324000" y="152439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1.300.000 €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EFFE08A-3AF2-F2B3-F85E-6893E650DAFC}"/>
              </a:ext>
            </a:extLst>
          </p:cNvPr>
          <p:cNvSpPr txBox="1"/>
          <p:nvPr/>
        </p:nvSpPr>
        <p:spPr>
          <a:xfrm>
            <a:off x="334805" y="112111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1.500.000 €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C4E3D0C-4454-F583-2C29-57569D417245}"/>
              </a:ext>
            </a:extLst>
          </p:cNvPr>
          <p:cNvSpPr txBox="1"/>
          <p:nvPr/>
        </p:nvSpPr>
        <p:spPr>
          <a:xfrm>
            <a:off x="334806" y="91455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1.600.000 €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7F90E554-F7E8-1A49-5716-288D9F93A5DA}"/>
              </a:ext>
            </a:extLst>
          </p:cNvPr>
          <p:cNvSpPr txBox="1"/>
          <p:nvPr/>
        </p:nvSpPr>
        <p:spPr>
          <a:xfrm>
            <a:off x="334806" y="69719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1.700.000 €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25BE249C-97D1-95C7-E61F-8EC97FE5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703" y="546085"/>
            <a:ext cx="2431297" cy="671397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de-DE" sz="2000" dirty="0">
                <a:solidFill>
                  <a:srgbClr val="353631"/>
                </a:solidFill>
              </a:rPr>
              <a:t>Spendenbedarf</a:t>
            </a:r>
            <a:r>
              <a:rPr lang="de-DE" dirty="0">
                <a:solidFill>
                  <a:srgbClr val="353631"/>
                </a:solidFill>
              </a:rPr>
              <a:t> </a:t>
            </a:r>
            <a:br>
              <a:rPr lang="de-DE" dirty="0">
                <a:solidFill>
                  <a:srgbClr val="353631"/>
                </a:solidFill>
              </a:rPr>
            </a:br>
            <a:r>
              <a:rPr lang="de-DE" sz="2000" dirty="0">
                <a:solidFill>
                  <a:srgbClr val="353631"/>
                </a:solidFill>
              </a:rPr>
              <a:t>2025</a:t>
            </a:r>
          </a:p>
        </p:txBody>
      </p:sp>
      <p:cxnSp>
        <p:nvCxnSpPr>
          <p:cNvPr id="16" name="Gerade Verbindung 57">
            <a:extLst>
              <a:ext uri="{FF2B5EF4-FFF2-40B4-BE49-F238E27FC236}">
                <a16:creationId xmlns:a16="http://schemas.microsoft.com/office/drawing/2014/main" id="{66DB7280-333B-1720-8D2A-4BEA94C6F178}"/>
              </a:ext>
            </a:extLst>
          </p:cNvPr>
          <p:cNvCxnSpPr>
            <a:cxnSpLocks/>
          </p:cNvCxnSpPr>
          <p:nvPr/>
        </p:nvCxnSpPr>
        <p:spPr bwMode="auto">
          <a:xfrm>
            <a:off x="1377941" y="566902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8" name="Gerade Verbindung 57">
            <a:extLst>
              <a:ext uri="{FF2B5EF4-FFF2-40B4-BE49-F238E27FC236}">
                <a16:creationId xmlns:a16="http://schemas.microsoft.com/office/drawing/2014/main" id="{51302BE4-7B3B-0B7E-BF91-5921A066C754}"/>
              </a:ext>
            </a:extLst>
          </p:cNvPr>
          <p:cNvCxnSpPr>
            <a:cxnSpLocks/>
          </p:cNvCxnSpPr>
          <p:nvPr/>
        </p:nvCxnSpPr>
        <p:spPr bwMode="auto">
          <a:xfrm>
            <a:off x="1377940" y="362593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CFCF6F1-5181-D518-AEC6-A9F43140DAAC}"/>
              </a:ext>
            </a:extLst>
          </p:cNvPr>
          <p:cNvSpPr txBox="1"/>
          <p:nvPr/>
        </p:nvSpPr>
        <p:spPr>
          <a:xfrm>
            <a:off x="334805" y="48535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1.800.000 €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6FF1D65-7F9F-15E7-D43C-876880CE73B4}"/>
              </a:ext>
            </a:extLst>
          </p:cNvPr>
          <p:cNvSpPr txBox="1"/>
          <p:nvPr/>
        </p:nvSpPr>
        <p:spPr>
          <a:xfrm>
            <a:off x="335159" y="27577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1.900.000 €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7DC12D9-A68F-0D6A-D2D3-A9428D9782C5}"/>
              </a:ext>
            </a:extLst>
          </p:cNvPr>
          <p:cNvSpPr/>
          <p:nvPr/>
        </p:nvSpPr>
        <p:spPr>
          <a:xfrm>
            <a:off x="4359592" y="462407"/>
            <a:ext cx="2012400" cy="3192230"/>
          </a:xfrm>
          <a:prstGeom prst="rect">
            <a:avLst/>
          </a:prstGeom>
          <a:pattFill prst="dkUpDiag">
            <a:fgClr>
              <a:srgbClr val="F7F1EC"/>
            </a:fgClr>
            <a:bgClr>
              <a:schemeClr val="bg1"/>
            </a:bgClr>
          </a:pattFill>
          <a:ln>
            <a:solidFill>
              <a:srgbClr val="81C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9C2A3C7-8418-C553-4DB3-ECEC0416205E}"/>
              </a:ext>
            </a:extLst>
          </p:cNvPr>
          <p:cNvSpPr txBox="1"/>
          <p:nvPr/>
        </p:nvSpPr>
        <p:spPr>
          <a:xfrm>
            <a:off x="4352146" y="1264123"/>
            <a:ext cx="20128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81C063"/>
                </a:solidFill>
                <a:latin typeface="Montserrat" pitchFamily="2" charset="77"/>
                <a:ea typeface="Geneva" charset="0"/>
                <a:sym typeface="Arial" charset="0"/>
              </a:rPr>
              <a:t>Fehlbetrag </a:t>
            </a:r>
          </a:p>
          <a:p>
            <a:pPr algn="ctr">
              <a:defRPr/>
            </a:pPr>
            <a:r>
              <a:rPr lang="de-DE" sz="1600" b="1" dirty="0">
                <a:solidFill>
                  <a:srgbClr val="81C063"/>
                </a:solidFill>
                <a:latin typeface="Montserrat" pitchFamily="2" charset="77"/>
                <a:ea typeface="Geneva" charset="0"/>
                <a:sym typeface="Arial" charset="0"/>
              </a:rPr>
              <a:t>ca. 1.520.000 €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4CEDFB6-1F10-5090-CAE8-DBCF31148635}"/>
              </a:ext>
            </a:extLst>
          </p:cNvPr>
          <p:cNvSpPr txBox="1"/>
          <p:nvPr/>
        </p:nvSpPr>
        <p:spPr>
          <a:xfrm>
            <a:off x="4298177" y="3919835"/>
            <a:ext cx="201240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1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 </a:t>
            </a:r>
            <a:r>
              <a:rPr lang="de-DE" sz="11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ca. 330.000 €</a:t>
            </a:r>
          </a:p>
        </p:txBody>
      </p:sp>
    </p:spTree>
    <p:extLst>
      <p:ext uri="{BB962C8B-B14F-4D97-AF65-F5344CB8AC3E}">
        <p14:creationId xmlns:p14="http://schemas.microsoft.com/office/powerpoint/2010/main" val="857946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A9DE-48F9-6261-D6E6-D9CA9B96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89B0C9DD-BB57-CB4D-1B0F-7A5BEBA3C853}"/>
              </a:ext>
            </a:extLst>
          </p:cNvPr>
          <p:cNvSpPr txBox="1">
            <a:spLocks/>
          </p:cNvSpPr>
          <p:nvPr/>
        </p:nvSpPr>
        <p:spPr>
          <a:xfrm rot="919550">
            <a:off x="4495496" y="2388056"/>
            <a:ext cx="5466353" cy="4776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535747"/>
          </a:solidFill>
        </p:spPr>
        <p:txBody>
          <a:bodyPr wrap="square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Ihr Foto einfügen oder ziehen und ablegen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E4A609-6EFC-FCE0-4144-29F563EB26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144" y="730994"/>
            <a:ext cx="6486144" cy="598115"/>
          </a:xfrm>
        </p:spPr>
        <p:txBody>
          <a:bodyPr/>
          <a:lstStyle/>
          <a:p>
            <a:r>
              <a:rPr lang="de-DE" sz="6000" b="1">
                <a:solidFill>
                  <a:srgbClr val="CCA87C"/>
                </a:solidFill>
                <a:latin typeface="Montserrat" pitchFamily="2" charset="77"/>
              </a:rPr>
              <a:t>OHNE PASI …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3AB873-932D-63D2-C405-7DF03E34F7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0144" y="1726620"/>
            <a:ext cx="4468368" cy="136698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… gibt es kein KONFICAMP</a:t>
            </a:r>
          </a:p>
          <a:p>
            <a:r>
              <a:rPr lang="de-DE"/>
              <a:t>… gibt es keine Oster-Kurz-Bibelschule</a:t>
            </a:r>
          </a:p>
          <a:p>
            <a:r>
              <a:rPr lang="de-DE">
                <a:latin typeface="Montserrat"/>
              </a:rPr>
              <a:t>… gibt es kein </a:t>
            </a:r>
            <a:r>
              <a:rPr lang="de-DE" err="1">
                <a:latin typeface="Montserrat"/>
              </a:rPr>
              <a:t>HolyGuacamoly</a:t>
            </a:r>
            <a:endParaRPr lang="de-DE">
              <a:latin typeface="Montserrat"/>
            </a:endParaRPr>
          </a:p>
          <a:p>
            <a:r>
              <a:rPr lang="de-DE">
                <a:latin typeface="Montserrat"/>
              </a:rPr>
              <a:t>… gibt es keinen Landesjugendreferenten </a:t>
            </a:r>
            <a:br>
              <a:rPr lang="de-DE"/>
            </a:br>
            <a:r>
              <a:rPr lang="de-DE">
                <a:latin typeface="Montserrat"/>
              </a:rPr>
              <a:t>im KV Südbaden und Karlsruhe</a:t>
            </a:r>
          </a:p>
        </p:txBody>
      </p:sp>
      <p:pic>
        <p:nvPicPr>
          <p:cNvPr id="11" name="Grafik 10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9EEDAD1A-DC95-A664-FFAB-2A9EAE9824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3125">
            <a:off x="3903964" y="3374918"/>
            <a:ext cx="2710611" cy="2368292"/>
          </a:xfrm>
          <a:prstGeom prst="rect">
            <a:avLst/>
          </a:prstGeom>
        </p:spPr>
      </p:pic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F43C54DA-D796-6DF8-3A99-894CF0E53CC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344" y="217865"/>
            <a:ext cx="4305249" cy="4925635"/>
          </a:xfr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6895FC4-D8D4-3B24-FE09-765A05942108}"/>
              </a:ext>
            </a:extLst>
          </p:cNvPr>
          <p:cNvSpPr txBox="1">
            <a:spLocks/>
          </p:cNvSpPr>
          <p:nvPr/>
        </p:nvSpPr>
        <p:spPr>
          <a:xfrm>
            <a:off x="1388446" y="3677591"/>
            <a:ext cx="1190161" cy="435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/>
              <a:t>PASI SAGT </a:t>
            </a:r>
            <a:br>
              <a:rPr lang="de-DE" sz="1600" b="1"/>
            </a:br>
            <a:r>
              <a:rPr lang="de-DE" sz="1600" b="1"/>
              <a:t>„DANKE!“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236D0C-2A1F-7574-1709-071A2B5E1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12" y="3511472"/>
            <a:ext cx="768096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2F636-A9D5-B199-7604-6B0063D4B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6208235-1FA6-53EE-AE10-53859EB841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D93484-DADE-7E4B-A363-4804F46EFA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76770"/>
            <a:ext cx="9144000" cy="1506286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FSJ-</a:t>
            </a:r>
          </a:p>
          <a:p>
            <a:pPr>
              <a:lnSpc>
                <a:spcPts val="5600"/>
              </a:lnSpc>
            </a:pPr>
            <a:r>
              <a:rPr lang="de-DE" dirty="0"/>
              <a:t>INFOTAG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54DBDD-6600-DC43-8971-128F8C7086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52730"/>
            <a:ext cx="9144000" cy="297457"/>
          </a:xfrm>
        </p:spPr>
        <p:txBody>
          <a:bodyPr/>
          <a:lstStyle/>
          <a:p>
            <a:r>
              <a:rPr lang="de-DE" dirty="0"/>
              <a:t>17. MAI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E7F5FD-ED92-2CDB-2794-2A23610D1A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8" y="3402492"/>
            <a:ext cx="3664868" cy="667762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Du erfährst alles, was du über ein Jahr bei uns wissen musst und hörst von den Erfahrungen unserer aktuellen FSJler.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351A9F-7DB2-F148-402D-38238E7F7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47D372E5-17CD-E300-55B8-7AA80EEF7F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2" name="Grafik 1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ACFFB7CB-1E76-FE34-ADE2-58C6D4FD64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4" y="3189534"/>
            <a:ext cx="1093679" cy="10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91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3B0EC5DC-5897-041D-4AD3-1A2DA39D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47291" cy="5143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1ED1CF5-2E57-F086-B351-22B3EE655C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27000"/>
          </a:blip>
          <a:stretch>
            <a:fillRect/>
          </a:stretch>
        </p:blipFill>
        <p:spPr>
          <a:xfrm rot="16200000" flipH="1">
            <a:off x="2155444" y="1721107"/>
            <a:ext cx="5143500" cy="17012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A1DB2A-3558-4689-16DC-9DFAEBA5F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79909"/>
            <a:ext cx="4285667" cy="8884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4572000" y="2097730"/>
            <a:ext cx="4050792" cy="14996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Mit dieser hochwertigen Hardshell-Jacke von Engelbert Strauss wollen wir dir einen Anreiz geben, dass du Erfahrungen im regel-mäßigen Spenden machst. Wir sind über-zeugt davon, dass es gut ist, verbindlich und regelmäßig die Arbeit an Gottes Reich zu unterstützen.</a:t>
            </a:r>
          </a:p>
          <a:p>
            <a:pPr algn="l"/>
            <a:endParaRPr lang="de-DE" sz="1400" spc="0" dirty="0">
              <a:solidFill>
                <a:srgbClr val="FEF7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25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C7F9E2E-D922-0409-4FF7-CDF5C6F01988}"/>
              </a:ext>
            </a:extLst>
          </p:cNvPr>
          <p:cNvSpPr/>
          <p:nvPr/>
        </p:nvSpPr>
        <p:spPr>
          <a:xfrm>
            <a:off x="7315200" y="3235569"/>
            <a:ext cx="1828800" cy="1907931"/>
          </a:xfrm>
          <a:prstGeom prst="rect">
            <a:avLst/>
          </a:prstGeom>
          <a:solidFill>
            <a:srgbClr val="353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80E3018-7595-965D-3521-941A3760256A}"/>
              </a:ext>
            </a:extLst>
          </p:cNvPr>
          <p:cNvSpPr/>
          <p:nvPr/>
        </p:nvSpPr>
        <p:spPr>
          <a:xfrm>
            <a:off x="0" y="4717615"/>
            <a:ext cx="1828800" cy="425885"/>
          </a:xfrm>
          <a:prstGeom prst="rect">
            <a:avLst/>
          </a:prstGeom>
          <a:solidFill>
            <a:srgbClr val="353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4572000" y="1834779"/>
            <a:ext cx="4050792" cy="14739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Du kaufst diese hochwertige Jacke im Wert von ca. 130 € für gerade einmal 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70 €. </a:t>
            </a: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Darüber hinaus richtest du einen allgemein-en Dauerauftrag beim SWD-EC-Verband ein. </a:t>
            </a:r>
          </a:p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Es bleibt deine Wahl, wie hoch dieser ist und wie lange du ihn laufen lässt. 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FB1D50-440D-BFA2-205A-DF11A13488B7}"/>
              </a:ext>
            </a:extLst>
          </p:cNvPr>
          <p:cNvSpPr txBox="1"/>
          <p:nvPr/>
        </p:nvSpPr>
        <p:spPr>
          <a:xfrm>
            <a:off x="5766291" y="3914403"/>
            <a:ext cx="2856501" cy="4823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Mehr Infos und Bestellung unter </a:t>
            </a:r>
            <a:r>
              <a:rPr lang="de-DE" sz="1400" b="1" dirty="0" err="1">
                <a:solidFill>
                  <a:srgbClr val="FEF7FD"/>
                </a:solidFill>
                <a:effectLst/>
                <a:latin typeface="Montserrat" pitchFamily="2" charset="77"/>
              </a:rPr>
              <a:t>www.SWDEC.de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 / </a:t>
            </a:r>
            <a:r>
              <a:rPr lang="de-DE" sz="1400" b="1" dirty="0" err="1">
                <a:solidFill>
                  <a:srgbClr val="FEF7FD"/>
                </a:solidFill>
                <a:latin typeface="Montserrat" pitchFamily="2" charset="77"/>
              </a:rPr>
              <a:t>jacke</a:t>
            </a:r>
            <a:endParaRPr lang="de-DE" sz="1400" b="1" spc="0" dirty="0">
              <a:solidFill>
                <a:srgbClr val="FEF7FD"/>
              </a:solidFill>
              <a:latin typeface="Montserrat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C02302-A076-C23E-1827-9F5B3D2B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14" y="3661411"/>
            <a:ext cx="988325" cy="9883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47A68E3-B49B-1D48-EB58-6B9E3869D0D2}"/>
              </a:ext>
            </a:extLst>
          </p:cNvPr>
          <p:cNvSpPr txBox="1"/>
          <p:nvPr/>
        </p:nvSpPr>
        <p:spPr>
          <a:xfrm>
            <a:off x="4572000" y="323850"/>
            <a:ext cx="3986784" cy="11745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SO KANNST DU MITMACHEN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FFBB201-FC17-60AE-1D8B-513C01C7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3" y="323850"/>
            <a:ext cx="4076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5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502919" y="2134840"/>
            <a:ext cx="5263371" cy="17181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800" b="1" dirty="0">
                <a:solidFill>
                  <a:srgbClr val="FEF7FD"/>
                </a:solidFill>
                <a:effectLst/>
                <a:latin typeface="Montserrat" pitchFamily="2" charset="77"/>
              </a:rPr>
              <a:t>BEI BESTELLUNG BIS 19.05.2025</a:t>
            </a:r>
          </a:p>
          <a:p>
            <a:endParaRPr lang="de-DE" sz="1800" b="1" dirty="0">
              <a:solidFill>
                <a:srgbClr val="FEF7FD"/>
              </a:solidFill>
              <a:effectLst/>
              <a:latin typeface="Montserrat" pitchFamily="2" charset="77"/>
            </a:endParaRPr>
          </a:p>
          <a:p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27. – 29.06.2025</a:t>
            </a:r>
            <a:b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</a:b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EC-Stand bei TEENNIGHT, DELTA und JUFA-Sonntag</a:t>
            </a:r>
          </a:p>
          <a:p>
            <a:endParaRPr lang="de-DE" sz="1400" dirty="0">
              <a:solidFill>
                <a:srgbClr val="FEF7FD"/>
              </a:solidFill>
              <a:effectLst/>
              <a:latin typeface="Montserrat" pitchFamily="2" charset="77"/>
            </a:endParaRPr>
          </a:p>
          <a:p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Ab 30.06.20245</a:t>
            </a:r>
            <a:b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</a:b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In der Geschäftsstelle in Sielmingen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47A68E3-B49B-1D48-EB58-6B9E3869D0D2}"/>
              </a:ext>
            </a:extLst>
          </p:cNvPr>
          <p:cNvSpPr txBox="1"/>
          <p:nvPr/>
        </p:nvSpPr>
        <p:spPr>
          <a:xfrm>
            <a:off x="502920" y="392437"/>
            <a:ext cx="4791456" cy="11745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SO KOMMST DU ZU DEINER JACKE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D51D61-CBE1-1F45-A6C5-6668EC94574E}"/>
              </a:ext>
            </a:extLst>
          </p:cNvPr>
          <p:cNvSpPr/>
          <p:nvPr/>
        </p:nvSpPr>
        <p:spPr>
          <a:xfrm>
            <a:off x="0" y="4717615"/>
            <a:ext cx="1828800" cy="425885"/>
          </a:xfrm>
          <a:prstGeom prst="rect">
            <a:avLst/>
          </a:prstGeom>
          <a:solidFill>
            <a:srgbClr val="353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D2D60A-B05C-ECC1-573A-FDB052F2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957" y="2046239"/>
            <a:ext cx="4962789" cy="44310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1B0D422-E362-EC68-AB3B-502FECDBB2B4}"/>
              </a:ext>
            </a:extLst>
          </p:cNvPr>
          <p:cNvSpPr txBox="1"/>
          <p:nvPr/>
        </p:nvSpPr>
        <p:spPr>
          <a:xfrm rot="226637">
            <a:off x="6472286" y="2800091"/>
            <a:ext cx="2297318" cy="17158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de-DE" sz="1600" b="1" spc="0" dirty="0">
                <a:solidFill>
                  <a:srgbClr val="353631"/>
                </a:solidFill>
                <a:latin typeface="Montserrat" pitchFamily="2" charset="77"/>
              </a:rPr>
              <a:t>WICHTIG</a:t>
            </a:r>
          </a:p>
          <a:p>
            <a:pPr algn="ctr"/>
            <a:r>
              <a:rPr lang="de-DE" sz="1600" spc="0" dirty="0">
                <a:solidFill>
                  <a:srgbClr val="353631"/>
                </a:solidFill>
                <a:latin typeface="Montserrat" pitchFamily="2" charset="77"/>
              </a:rPr>
              <a:t>Das wird die letzte Möglichkeit sein, </a:t>
            </a:r>
            <a:br>
              <a:rPr lang="de-DE" sz="1600" spc="0" dirty="0">
                <a:solidFill>
                  <a:srgbClr val="353631"/>
                </a:solidFill>
                <a:latin typeface="Montserrat" pitchFamily="2" charset="77"/>
              </a:rPr>
            </a:br>
            <a:r>
              <a:rPr lang="de-DE" sz="1600" spc="0" dirty="0">
                <a:solidFill>
                  <a:srgbClr val="353631"/>
                </a:solidFill>
                <a:latin typeface="Montserrat" pitchFamily="2" charset="77"/>
              </a:rPr>
              <a:t>die Jacke zu bestellen. Danach wird es die Aktion erstmal nicht mehr geben.</a:t>
            </a:r>
          </a:p>
        </p:txBody>
      </p:sp>
    </p:spTree>
    <p:extLst>
      <p:ext uri="{BB962C8B-B14F-4D97-AF65-F5344CB8AC3E}">
        <p14:creationId xmlns:p14="http://schemas.microsoft.com/office/powerpoint/2010/main" val="335606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886B9-F70E-2BE0-68BB-5C3BF5D37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8F9D94-291A-0AE8-9964-5DEF15C68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2488" y="3002932"/>
            <a:ext cx="3905511" cy="964252"/>
          </a:xfrm>
        </p:spPr>
        <p:txBody>
          <a:bodyPr/>
          <a:lstStyle/>
          <a:p>
            <a:r>
              <a:rPr lang="de-DE" dirty="0"/>
              <a:t>Mit einem Dauerauftrag von </a:t>
            </a:r>
            <a:r>
              <a:rPr lang="de-DE" b="1" dirty="0"/>
              <a:t>5 € pro Monat </a:t>
            </a:r>
            <a:r>
              <a:rPr lang="de-DE" dirty="0"/>
              <a:t>ermöglichst du, dass Kinder und Jugendliche im Glauben wachsen! </a:t>
            </a:r>
          </a:p>
          <a:p>
            <a:r>
              <a:rPr lang="de-DE" b="1" dirty="0" err="1"/>
              <a:t>www.PLANTIFIVE.de</a:t>
            </a:r>
            <a:endParaRPr lang="de-DE" b="1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FFF124-1375-46E8-8FB5-E92D7CDD41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495734" cy="1322887"/>
          </a:xfrm>
        </p:spPr>
        <p:txBody>
          <a:bodyPr/>
          <a:lstStyle/>
          <a:p>
            <a:r>
              <a:rPr lang="de-DE" dirty="0"/>
              <a:t>WERDE TEIL VON ETWAS GROSSEM</a:t>
            </a: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E57C6021-65D7-2014-725A-AD162BCB0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5" name="Grafik 4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574F2D39-9D00-965A-FF41-B19A0C0DA8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8" y="2981451"/>
            <a:ext cx="1011175" cy="1011175"/>
          </a:xfrm>
          <a:prstGeom prst="rect">
            <a:avLst/>
          </a:prstGeom>
        </p:spPr>
      </p:pic>
      <p:pic>
        <p:nvPicPr>
          <p:cNvPr id="9" name="Grafik 8" descr="Ein Bild, das Design, Pflanze enthält.&#10;&#10;KI-generierte Inhalte können fehlerhaft sein.">
            <a:extLst>
              <a:ext uri="{FF2B5EF4-FFF2-40B4-BE49-F238E27FC236}">
                <a16:creationId xmlns:a16="http://schemas.microsoft.com/office/drawing/2014/main" id="{252987AE-E4E8-370D-4D77-6330B0D9C6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086" y="812800"/>
            <a:ext cx="1903967" cy="27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52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CA825-A4E9-104E-C6C1-8C11F90B1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42106"/>
            <a:ext cx="6858000" cy="816541"/>
          </a:xfrm>
        </p:spPr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77CA7D-CF7F-91F4-A602-91D9B5F68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70825"/>
            <a:ext cx="6858000" cy="525667"/>
          </a:xfrm>
        </p:spPr>
        <p:txBody>
          <a:bodyPr/>
          <a:lstStyle/>
          <a:p>
            <a:r>
              <a:rPr lang="de-DE" dirty="0"/>
              <a:t>AUS DER ZEITRAUM-ARBEIT </a:t>
            </a:r>
            <a:br>
              <a:rPr lang="de-DE" dirty="0"/>
            </a:br>
            <a:r>
              <a:rPr lang="de-DE" dirty="0"/>
              <a:t>DES SWD-EC-VERBANDES</a:t>
            </a:r>
          </a:p>
        </p:txBody>
      </p:sp>
    </p:spTree>
    <p:extLst>
      <p:ext uri="{BB962C8B-B14F-4D97-AF65-F5344CB8AC3E}">
        <p14:creationId xmlns:p14="http://schemas.microsoft.com/office/powerpoint/2010/main" val="2822136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B59C1-9E84-0CFD-1909-87B51432E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0D14A71-2DCC-92B1-9748-2E35AC22064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13E081A-CFAB-EDF3-5F8B-9D4C3C15E3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175" y="3153963"/>
            <a:ext cx="1079500" cy="1079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43542F-16AB-0A52-157C-56662ED4EA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RAUSZEIT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DBD936-C88C-D6F3-19D8-E055E547B1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68881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ZUR RUHE KOMMEN – GOTT BEGEGNEN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B4C645-7A28-5F26-8DCF-DF2F8F557D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083" y="3213468"/>
            <a:ext cx="3809963" cy="1093679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[R]AUSZEIT steht für zwei Tage intensiver Gemeinschaft mit Gott. Du trittst heraus aus deinem Alltag und deiner gewohnten Umgebung, und nimmst dir Zeit, Gott ganz bewusst zu begegnen. </a:t>
            </a: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6D2C803-647F-8624-8557-CC16C77996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27FD59-44FF-4719-2B5E-03DA3DD8D6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8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C5A62-2BB6-8937-6AD1-F563EF92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2BC283C-F737-B5E4-AAA2-8317BA2352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AEAAB4-C086-ED26-0059-5BF4815F18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DU WILLST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REDEN?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4D7D87-0919-7F7E-294D-10B35D39DC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WIR SIND FÜR DICH 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38C70-0A4C-8A72-6713-7DE0C8E960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7018" y="3213468"/>
            <a:ext cx="3809963" cy="109367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latin typeface="Montserrat" pitchFamily="2" charset="77"/>
              </a:rPr>
              <a:t>Wochentags von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09:00 – 12:00 Uhr und 14:00 – 17:00 Uhr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unter der Nummer 07083-933 2776</a:t>
            </a:r>
          </a:p>
          <a:p>
            <a:pPr marL="0" indent="0" algn="ctr">
              <a:buNone/>
            </a:pPr>
            <a:r>
              <a:rPr lang="de-DE" dirty="0">
                <a:latin typeface="Montserrat" pitchFamily="2" charset="77"/>
              </a:rPr>
              <a:t>oder per Mail an </a:t>
            </a:r>
            <a:r>
              <a:rPr lang="de-DE" dirty="0" err="1">
                <a:latin typeface="Montserrat" pitchFamily="2" charset="77"/>
              </a:rPr>
              <a:t>zeitraum@swdec.de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096AEEFD-0C00-B61E-EEA9-1FB7CE4DC3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362195-3626-1994-B5D0-455B4E83A9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>
            <a:extLst>
              <a:ext uri="{FF2B5EF4-FFF2-40B4-BE49-F238E27FC236}">
                <a16:creationId xmlns:a16="http://schemas.microsoft.com/office/drawing/2014/main" id="{BF30CFDB-E7C3-EE6F-47CB-0EB35378AC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7" y="458701"/>
            <a:ext cx="5693519" cy="7909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5400" b="1" dirty="0">
                <a:latin typeface="Montserrat" pitchFamily="2" charset="77"/>
              </a:rPr>
              <a:t>KEEP UPDATET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4E09B83F-316E-510E-B52F-057C3D3B1C83}"/>
              </a:ext>
            </a:extLst>
          </p:cNvPr>
          <p:cNvSpPr txBox="1">
            <a:spLocks/>
          </p:cNvSpPr>
          <p:nvPr/>
        </p:nvSpPr>
        <p:spPr>
          <a:xfrm>
            <a:off x="379421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WEBSITE</a:t>
            </a:r>
          </a:p>
        </p:txBody>
      </p:sp>
      <p:pic>
        <p:nvPicPr>
          <p:cNvPr id="11" name="Grafik 10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47AA1D4D-84C4-0D10-DAEC-228C5153A2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21" y="1834811"/>
            <a:ext cx="1473875" cy="1473875"/>
          </a:xfrm>
          <a:prstGeom prst="rect">
            <a:avLst/>
          </a:prstGeom>
        </p:spPr>
      </p:pic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9003F4E-0893-C9B7-DB20-D02F5BED3377}"/>
              </a:ext>
            </a:extLst>
          </p:cNvPr>
          <p:cNvSpPr txBox="1">
            <a:spLocks/>
          </p:cNvSpPr>
          <p:nvPr/>
        </p:nvSpPr>
        <p:spPr>
          <a:xfrm>
            <a:off x="3077476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INSTAGRAM</a:t>
            </a:r>
          </a:p>
        </p:txBody>
      </p:sp>
      <p:pic>
        <p:nvPicPr>
          <p:cNvPr id="15" name="Grafik 14" descr="Ein Bild, das Muster, Quadrat, Grafiken, Pixel enthält.&#10;&#10;KI-generierte Inhalte können fehlerhaft sein.">
            <a:extLst>
              <a:ext uri="{FF2B5EF4-FFF2-40B4-BE49-F238E27FC236}">
                <a16:creationId xmlns:a16="http://schemas.microsoft.com/office/drawing/2014/main" id="{E22426A3-D9A3-F813-F5A8-30E9767623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948" y="1834811"/>
            <a:ext cx="1473875" cy="14738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B6A9E46-2A40-4B49-E545-8AB5A4094B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336"/>
                    </a14:imgEffect>
                    <a14:imgEffect>
                      <a14:saturation sat="164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17" name="Grafik 16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ADACC7B3-5CB7-4441-7E5E-36735E0DAE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E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4C4C27-8C8B-1B7C-2228-98B02F71B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950068-D3A5-35E5-C801-95A44ADC16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36504" y="3519477"/>
            <a:ext cx="2482956" cy="297457"/>
          </a:xfrm>
        </p:spPr>
        <p:txBody>
          <a:bodyPr/>
          <a:lstStyle/>
          <a:p>
            <a:pPr algn="l"/>
            <a:r>
              <a:rPr lang="de-DE" dirty="0">
                <a:solidFill>
                  <a:srgbClr val="CA6E2F"/>
                </a:solidFill>
              </a:rPr>
              <a:t>22. MAI / 19:30 UHR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3EC3B2-8023-0E50-4EC7-F72ACB9F4C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6504" y="3849216"/>
            <a:ext cx="3664868" cy="667762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A6E2F"/>
                </a:solidFill>
              </a:rPr>
              <a:t>Mit Andi Jägers zum Thema „Neuer Glaube für junge Leute? Zwischen Jesus, Self </a:t>
            </a:r>
            <a:r>
              <a:rPr lang="de-DE" dirty="0" err="1">
                <a:solidFill>
                  <a:srgbClr val="CA6E2F"/>
                </a:solidFill>
              </a:rPr>
              <a:t>love</a:t>
            </a:r>
            <a:r>
              <a:rPr lang="de-DE" dirty="0">
                <a:solidFill>
                  <a:srgbClr val="CA6E2F"/>
                </a:solidFill>
              </a:rPr>
              <a:t> und Sinnsuche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38DA562-0866-F968-7971-BCF4CB2865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4" name="Grafik 13" descr="Ein Bild, das Cartoon, Grafiken, Clipart, Grafikdesign enthält.&#10;&#10;KI-generierte Inhalte können fehlerhaft sein.">
            <a:extLst>
              <a:ext uri="{FF2B5EF4-FFF2-40B4-BE49-F238E27FC236}">
                <a16:creationId xmlns:a16="http://schemas.microsoft.com/office/drawing/2014/main" id="{FE79D55F-9563-D634-8E77-8661773CC1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830" y="405227"/>
            <a:ext cx="5488671" cy="2657214"/>
          </a:xfrm>
          <a:prstGeom prst="rect">
            <a:avLst/>
          </a:prstGeom>
        </p:spPr>
      </p:pic>
      <p:pic>
        <p:nvPicPr>
          <p:cNvPr id="16" name="Grafik 15" descr="Ein Bild, das Muster, Quadrat, Rechteck, Pixel enthält.&#10;&#10;KI-generierte Inhalte können fehlerhaft sein.">
            <a:extLst>
              <a:ext uri="{FF2B5EF4-FFF2-40B4-BE49-F238E27FC236}">
                <a16:creationId xmlns:a16="http://schemas.microsoft.com/office/drawing/2014/main" id="{EE4361A1-3AD0-2EEB-A148-DCA4347B44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23" y="3423300"/>
            <a:ext cx="1093680" cy="10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09B81-5002-79B2-354C-EEC4F87B2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CFF41EA-DD1E-388C-88B2-47625975E16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76D642E2-5567-766F-6A29-8335A27C7D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3" y="3189535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DF2EC5-06A7-393B-0B52-C3EB786444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76770"/>
            <a:ext cx="9144000" cy="1506286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SUPPORTER-</a:t>
            </a:r>
          </a:p>
          <a:p>
            <a:pPr>
              <a:lnSpc>
                <a:spcPts val="5600"/>
              </a:lnSpc>
            </a:pPr>
            <a:r>
              <a:rPr lang="de-DE" dirty="0"/>
              <a:t>TREFFEN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9B2DCF-39BE-22A8-6C2B-8B3F62B3FC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52730"/>
            <a:ext cx="9144000" cy="297457"/>
          </a:xfrm>
        </p:spPr>
        <p:txBody>
          <a:bodyPr/>
          <a:lstStyle/>
          <a:p>
            <a:r>
              <a:rPr lang="de-DE" dirty="0"/>
              <a:t>28. MAI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B3779A-BF4C-A154-7600-48044E1A57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8" y="3304254"/>
            <a:ext cx="3664868" cy="86423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Herzliche Einladung an alle aktuellen und ehemaligen EC-</a:t>
            </a:r>
            <a:r>
              <a:rPr lang="de-DE" dirty="0" err="1">
                <a:latin typeface="Montserrat" pitchFamily="2" charset="77"/>
              </a:rPr>
              <a:t>ler</a:t>
            </a:r>
            <a:r>
              <a:rPr lang="de-DE" dirty="0">
                <a:latin typeface="Montserrat" pitchFamily="2" charset="77"/>
              </a:rPr>
              <a:t> zwischen 25 und ca. 50 Jahren, einen schönen Abend in Dobel miteinander zu verbringen!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539318A-9E77-F6EF-37ED-359560745D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BD24E2B8-B834-EBBC-61B6-5653319698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43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5112A-E072-F49D-6098-816617A7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9CCD49B-203D-BA03-E87F-73EC73E8ED0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2" name="Grafik 1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68ECBBA3-09A6-74A5-0A81-B245084B2D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3" y="2826388"/>
            <a:ext cx="1093678" cy="109367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6521F6-FA6E-5524-61AF-9903102D29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59622"/>
            <a:ext cx="9144000" cy="63813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TMT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BEC360-5456-A767-163B-3829C171BF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30. MAI – 1. JUNI / MONBACHTAL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DB8F1-7C02-061C-02F0-2C7067C8E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8" y="2941108"/>
            <a:ext cx="3336800" cy="8642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Egal ob du dein Leben gerade voll feierst oder die Tage einfach nur so dahinplätschern – das TMT ist genau das Event, das du brauchst!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60B605D-0706-0FFD-04CC-2A2C75DF3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6CD9D05F-CF8D-4387-C15E-D10E595B00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5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2F00-2D69-2070-4D09-9A6795D1E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A3663C89-DA7D-8DF4-EB06-2EE14E7BB31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CE944B3E-4F90-53E1-3B69-903533C425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2" y="2826387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5208B6-8AA3-4013-D132-0368D7210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59622"/>
            <a:ext cx="9144000" cy="63813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SPORTCAMPS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26FDA9-90A9-FE62-5465-EDAD6CD58C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19. – 22. JUNI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B9EFA2-7057-79C2-0317-A44FDEA3F3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7" y="2879894"/>
            <a:ext cx="3724089" cy="104277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Freu dich auf unvergessliche Tage voller Bewegung, Gemeinschaft und geistlicher Impulse. Ob Tennis, Mountainbike, Volleyball oder Fußball – hier kannst du dich sportlich auspowern!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9C4AC9-A754-8CCF-1375-6112E11AEE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B9C9574B-DCFF-B672-D26C-7AB999F9A7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8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13C9-044E-15DC-D892-8D56AB167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AEB4A8B-B72F-4F58-9E46-E75F1379169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2" name="Grafik 1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BC36D866-1569-E553-111A-AFBF57E9AB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1" y="2890199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457AB9-3A6C-F9AE-D551-AEB098B3F5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59622"/>
            <a:ext cx="9144000" cy="63813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TEENNIGHT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5E7DE9-726A-0926-F7BF-79F1DB0AE9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9584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27. JUNI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D36FE7-1ECE-1F4B-21DE-F08F25CD49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7" y="2879894"/>
            <a:ext cx="3697619" cy="104277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Erlebe eine unvergessliche Nacht mit über 1000 Teens voller Action, Spaß und der Möglichkeit, Gott zu begegnen.​</a:t>
            </a:r>
          </a:p>
          <a:p>
            <a:pPr marL="0" indent="0">
              <a:buNone/>
            </a:pPr>
            <a:r>
              <a:rPr lang="de-DE" dirty="0"/>
              <a:t>Mit Special Guests </a:t>
            </a:r>
            <a:br>
              <a:rPr lang="de-DE" dirty="0"/>
            </a:br>
            <a:r>
              <a:rPr lang="de-DE" dirty="0" err="1"/>
              <a:t>Fundudes</a:t>
            </a:r>
            <a:r>
              <a:rPr lang="de-DE" dirty="0"/>
              <a:t> und DJ </a:t>
            </a:r>
            <a:r>
              <a:rPr lang="de-DE" dirty="0" err="1"/>
              <a:t>Maincreed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B73D8D-5D38-6B76-131F-892E88CCD9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CA9F94C3-5F44-D747-8B68-8D5839B5F0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9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D80A6-E86F-C995-7B7B-5DF47988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E25D991-3B87-F6CC-D64C-2165B655681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Grafiken, Pixel enthält.&#10;&#10;KI-generierte Inhalte können fehlerhaft sein.">
            <a:extLst>
              <a:ext uri="{FF2B5EF4-FFF2-40B4-BE49-F238E27FC236}">
                <a16:creationId xmlns:a16="http://schemas.microsoft.com/office/drawing/2014/main" id="{FFFE86E1-B20A-E818-DD47-007D146F06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81" y="321545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92A40F-2F32-5FE0-8ADC-FEA7FFD60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917117"/>
            <a:ext cx="9144000" cy="1327419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ZU ALT FÜR DIE TEENNIGHT?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F499A1-A3FF-5801-0E0B-7D3B3AF032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657216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DANN HILF MIT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7A14C2-9800-88ED-7FFD-8054E9FA2F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337" y="3355608"/>
            <a:ext cx="3697619" cy="78491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Werde einer von 300 Mitarbeitenden! Melde dich bis Ende Mai an und ermögliche den Teens die TEENNIGHT – ohne dich geht’s nicht!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27D7BB-3F8A-6FFC-EFD7-E0F0087509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19C4D218-3413-70F6-209E-4442F8D555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4569"/>
      </p:ext>
    </p:extLst>
  </p:cSld>
  <p:clrMapOvr>
    <a:masterClrMapping/>
  </p:clrMapOvr>
</p:sld>
</file>

<file path=ppt/theme/theme1.xml><?xml version="1.0" encoding="utf-8"?>
<a:theme xmlns:a="http://schemas.openxmlformats.org/drawingml/2006/main" name="SWD-EC_dunkel">
  <a:themeElements>
    <a:clrScheme name="SWD-EC 1">
      <a:dk1>
        <a:srgbClr val="343631"/>
      </a:dk1>
      <a:lt1>
        <a:srgbClr val="FFFFFF"/>
      </a:lt1>
      <a:dk2>
        <a:srgbClr val="3F3F3F"/>
      </a:dk2>
      <a:lt2>
        <a:srgbClr val="F2F2F2"/>
      </a:lt2>
      <a:accent1>
        <a:srgbClr val="80BF63"/>
      </a:accent1>
      <a:accent2>
        <a:srgbClr val="B4B4B3"/>
      </a:accent2>
      <a:accent3>
        <a:srgbClr val="6199AB"/>
      </a:accent3>
      <a:accent4>
        <a:srgbClr val="9185BD"/>
      </a:accent4>
      <a:accent5>
        <a:srgbClr val="F49C4B"/>
      </a:accent5>
      <a:accent6>
        <a:srgbClr val="F08675"/>
      </a:accent6>
      <a:hlink>
        <a:srgbClr val="FBD680"/>
      </a:hlink>
      <a:folHlink>
        <a:srgbClr val="005486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2.xml><?xml version="1.0" encoding="utf-8"?>
<a:theme xmlns:a="http://schemas.openxmlformats.org/drawingml/2006/main" name="SWD-EC_hel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3.xml><?xml version="1.0" encoding="utf-8"?>
<a:theme xmlns:a="http://schemas.openxmlformats.org/drawingml/2006/main" name="ZEITRAUM_dunke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4.xml><?xml version="1.0" encoding="utf-8"?>
<a:theme xmlns:a="http://schemas.openxmlformats.org/drawingml/2006/main" name="ZEITRAUM_hel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5.xml><?xml version="1.0" encoding="utf-8"?>
<a:theme xmlns:a="http://schemas.openxmlformats.org/drawingml/2006/main" name="Dobel_dunke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6.xml><?xml version="1.0" encoding="utf-8"?>
<a:theme xmlns:a="http://schemas.openxmlformats.org/drawingml/2006/main" name="Dobel_hel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7.xml><?xml version="1.0" encoding="utf-8"?>
<a:theme xmlns:a="http://schemas.openxmlformats.org/drawingml/2006/main" name="Blanko">
  <a:themeElements>
    <a:clrScheme name="Benutzerdefiniert 1">
      <a:dk1>
        <a:srgbClr val="282824"/>
      </a:dk1>
      <a:lt1>
        <a:srgbClr val="F8F5F3"/>
      </a:lt1>
      <a:dk2>
        <a:srgbClr val="282824"/>
      </a:dk2>
      <a:lt2>
        <a:srgbClr val="F8F5F3"/>
      </a:lt2>
      <a:accent1>
        <a:srgbClr val="92C255"/>
      </a:accent1>
      <a:accent2>
        <a:srgbClr val="B3B3B3"/>
      </a:accent2>
      <a:accent3>
        <a:srgbClr val="F59D4B"/>
      </a:accent3>
      <a:accent4>
        <a:srgbClr val="F08676"/>
      </a:accent4>
      <a:accent5>
        <a:srgbClr val="9185BE"/>
      </a:accent5>
      <a:accent6>
        <a:srgbClr val="619BAC"/>
      </a:accent6>
      <a:hlink>
        <a:srgbClr val="005586"/>
      </a:hlink>
      <a:folHlink>
        <a:srgbClr val="235534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D0430F21BEB1448996C6613FA5F229" ma:contentTypeVersion="19" ma:contentTypeDescription="Ein neues Dokument erstellen." ma:contentTypeScope="" ma:versionID="412bd78fe8fa1c527e2cc0892dd71fea">
  <xsd:schema xmlns:xsd="http://www.w3.org/2001/XMLSchema" xmlns:xs="http://www.w3.org/2001/XMLSchema" xmlns:p="http://schemas.microsoft.com/office/2006/metadata/properties" xmlns:ns2="fb415a0a-e32c-405f-9db6-0c91bb643590" xmlns:ns3="23060c5b-48d4-49c4-ac6f-24c59956c902" targetNamespace="http://schemas.microsoft.com/office/2006/metadata/properties" ma:root="true" ma:fieldsID="7df6c202536339b56509da437c169444" ns2:_="" ns3:_="">
    <xsd:import namespace="fb415a0a-e32c-405f-9db6-0c91bb643590"/>
    <xsd:import namespace="23060c5b-48d4-49c4-ac6f-24c59956c9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15a0a-e32c-405f-9db6-0c91bb6435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9c4fe3-d311-4622-9858-4b896ac6a871}" ma:internalName="TaxCatchAll" ma:showField="CatchAllData" ma:web="fb415a0a-e32c-405f-9db6-0c91bb6435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c5b-48d4-49c4-ac6f-24c59956c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2b234a80-fb07-43cb-972a-27d95ee231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415a0a-e32c-405f-9db6-0c91bb643590" xsi:nil="true"/>
    <lcf76f155ced4ddcb4097134ff3c332f xmlns="23060c5b-48d4-49c4-ac6f-24c59956c90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C83FC6-09E1-4D28-9359-51E7D020E2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15a0a-e32c-405f-9db6-0c91bb643590"/>
    <ds:schemaRef ds:uri="23060c5b-48d4-49c4-ac6f-24c59956c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65BD67-9C74-4D04-84AA-F339425EA42C}">
  <ds:schemaRefs>
    <ds:schemaRef ds:uri="http://schemas.openxmlformats.org/package/2006/metadata/core-properties"/>
    <ds:schemaRef ds:uri="fb415a0a-e32c-405f-9db6-0c91bb643590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23060c5b-48d4-49c4-ac6f-24c59956c902"/>
  </ds:schemaRefs>
</ds:datastoreItem>
</file>

<file path=customXml/itemProps3.xml><?xml version="1.0" encoding="utf-8"?>
<ds:datastoreItem xmlns:ds="http://schemas.openxmlformats.org/officeDocument/2006/customXml" ds:itemID="{D151F795-0893-485F-9DD4-B2ECF0D9C9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SWDEC_PPT_Design-neu</Template>
  <TotalTime>0</TotalTime>
  <Words>1229</Words>
  <Application>Microsoft Macintosh PowerPoint</Application>
  <PresentationFormat>Bildschirmpräsentation (16:9)</PresentationFormat>
  <Paragraphs>183</Paragraphs>
  <Slides>37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37</vt:i4>
      </vt:variant>
    </vt:vector>
  </HeadingPairs>
  <TitlesOfParts>
    <vt:vector size="51" baseType="lpstr">
      <vt:lpstr>Arial</vt:lpstr>
      <vt:lpstr>Calibri</vt:lpstr>
      <vt:lpstr>Calibri Light</vt:lpstr>
      <vt:lpstr>Gloss And Bloom</vt:lpstr>
      <vt:lpstr>Montserrat</vt:lpstr>
      <vt:lpstr>Montserrat Light</vt:lpstr>
      <vt:lpstr>Times New Roman</vt:lpstr>
      <vt:lpstr>SWD-EC_dunkel</vt:lpstr>
      <vt:lpstr>SWD-EC_hell</vt:lpstr>
      <vt:lpstr>ZEITRAUM_dunkel</vt:lpstr>
      <vt:lpstr>ZEITRAUM_hell</vt:lpstr>
      <vt:lpstr>Dobel_dunkel</vt:lpstr>
      <vt:lpstr>Dobel_hell</vt:lpstr>
      <vt:lpstr>Blanko</vt:lpstr>
      <vt:lpstr>Aktuelle Infos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Entschieden für Christus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Spenden</vt:lpstr>
      <vt:lpstr>Spendenbedarf  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Aktuelle Infos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Anja Köpf</dc:creator>
  <cp:lastModifiedBy/>
  <cp:revision>1</cp:revision>
  <dcterms:created xsi:type="dcterms:W3CDTF">2020-09-08T14:12:52Z</dcterms:created>
  <dcterms:modified xsi:type="dcterms:W3CDTF">2025-04-17T08:13:38Z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0x01010023D0430F21BEB1448996C6613FA5F229</vt:lpwstr>
  </property>
  <property fmtid="{D5CDD505-2E9C-101B-9397-08002B2CF9AE}" pid="3" name="MediaServiceImageTags">
    <vt:lpwstr/>
  </property>
</Properties>
</file>